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slide" Target="slides/slide39.xml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3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標題投影片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/>
          <p:nvPr>
            <p:ph type="ctrTitle"/>
          </p:nvPr>
        </p:nvSpPr>
        <p:spPr>
          <a:xfrm>
            <a:off x="685800" y="1340768"/>
            <a:ext cx="7772400" cy="27363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b="1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1371600" y="419668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ctr">
              <a:spcBef>
                <a:spcPts val="560"/>
              </a:spcBef>
              <a:spcAft>
                <a:spcPts val="0"/>
              </a:spcAft>
              <a:buClr>
                <a:srgbClr val="E36C09"/>
              </a:buClr>
              <a:buSzPts val="1680"/>
              <a:buFont typeface="Noto Sans Symbols"/>
              <a:buNone/>
              <a:defRPr b="0" i="0" sz="2800" u="none" cap="none" strike="noStrik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spcBef>
                <a:spcPts val="560"/>
              </a:spcBef>
              <a:spcAft>
                <a:spcPts val="0"/>
              </a:spcAft>
              <a:buClr>
                <a:srgbClr val="538CD5"/>
              </a:buClr>
              <a:buSzPts val="1960"/>
              <a:buFont typeface="Noto Sans Symbols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800"/>
              <a:buFont typeface="Noto Sans Symbols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spcBef>
                <a:spcPts val="400"/>
              </a:spcBef>
              <a:spcAft>
                <a:spcPts val="0"/>
              </a:spcAft>
              <a:buClr>
                <a:srgbClr val="974806"/>
              </a:buClr>
              <a:buSzPts val="1500"/>
              <a:buFont typeface="Noto Sans Symbols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spcBef>
                <a:spcPts val="400"/>
              </a:spcBef>
              <a:spcAft>
                <a:spcPts val="0"/>
              </a:spcAft>
              <a:buClr>
                <a:srgbClr val="76923C"/>
              </a:buClr>
              <a:buSzPts val="1500"/>
              <a:buFont typeface="Noto Sans Symbols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0" type="dt"/>
          </p:nvPr>
        </p:nvSpPr>
        <p:spPr>
          <a:xfrm>
            <a:off x="6516469" y="6309321"/>
            <a:ext cx="1188287" cy="432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7704756" y="6356352"/>
            <a:ext cx="9820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標題及直排文字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2309018" y="-14046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5052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306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538CD5"/>
              </a:buClr>
              <a:buSzPts val="1960"/>
              <a:buFont typeface="Noto Sans Symbols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800"/>
              <a:buFont typeface="Noto Sans Symbols"/>
              <a:buChar char="■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974806"/>
              </a:buClr>
              <a:buSzPts val="15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76923C"/>
              </a:buClr>
              <a:buSzPts val="15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6516469" y="6309320"/>
            <a:ext cx="1188287" cy="4397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7704756" y="6356352"/>
            <a:ext cx="9820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直排標題及文字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4732337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541339" y="190502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5052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306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538CD5"/>
              </a:buClr>
              <a:buSzPts val="1960"/>
              <a:buFont typeface="Noto Sans Symbols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800"/>
              <a:buFont typeface="Noto Sans Symbols"/>
              <a:buChar char="■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974806"/>
              </a:buClr>
              <a:buSzPts val="15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76923C"/>
              </a:buClr>
              <a:buSzPts val="15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6516469" y="6309320"/>
            <a:ext cx="1188287" cy="4397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7704756" y="6356352"/>
            <a:ext cx="9820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標題及物件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5052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306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538CD5"/>
              </a:buClr>
              <a:buSzPts val="1960"/>
              <a:buFont typeface="Noto Sans Symbols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800"/>
              <a:buFont typeface="Noto Sans Symbols"/>
              <a:buChar char="■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974806"/>
              </a:buClr>
              <a:buSzPts val="15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76923C"/>
              </a:buClr>
              <a:buSzPts val="15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0" type="dt"/>
          </p:nvPr>
        </p:nvSpPr>
        <p:spPr>
          <a:xfrm>
            <a:off x="6516469" y="6309320"/>
            <a:ext cx="1188287" cy="4397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7704756" y="6356352"/>
            <a:ext cx="9820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章節標題">
  <p:cSld name="章節標題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idx="10" type="dt"/>
          </p:nvPr>
        </p:nvSpPr>
        <p:spPr>
          <a:xfrm>
            <a:off x="6516469" y="6309320"/>
            <a:ext cx="1188287" cy="4397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7704756" y="6356352"/>
            <a:ext cx="9820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" name="Google Shape;31;p4"/>
          <p:cNvSpPr txBox="1"/>
          <p:nvPr>
            <p:ph idx="1" type="body"/>
          </p:nvPr>
        </p:nvSpPr>
        <p:spPr>
          <a:xfrm>
            <a:off x="623969" y="4589464"/>
            <a:ext cx="7887727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E36C09"/>
              </a:buClr>
              <a:buSzPts val="135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974806"/>
              </a:buClr>
              <a:buSzPts val="1200"/>
              <a:buFont typeface="Noto Sans Symbols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76923C"/>
              </a:buClr>
              <a:buSzPts val="1200"/>
              <a:buFont typeface="Noto Sans Symbols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4"/>
          <p:cNvSpPr txBox="1"/>
          <p:nvPr>
            <p:ph type="title"/>
          </p:nvPr>
        </p:nvSpPr>
        <p:spPr>
          <a:xfrm>
            <a:off x="623969" y="1709738"/>
            <a:ext cx="7887727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兩項物件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457201" y="1600202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35280" lvl="0" marL="457200" marR="0" rtl="0" algn="l">
              <a:spcBef>
                <a:spcPts val="560"/>
              </a:spcBef>
              <a:spcAft>
                <a:spcPts val="0"/>
              </a:spcAft>
              <a:buClr>
                <a:srgbClr val="E36C09"/>
              </a:buClr>
              <a:buSzPts val="1680"/>
              <a:buFont typeface="Noto Sans Symbols"/>
              <a:buChar char="◻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35280" lvl="1" marL="914400" marR="0" rtl="0" algn="l">
              <a:spcBef>
                <a:spcPts val="480"/>
              </a:spcBef>
              <a:spcAft>
                <a:spcPts val="0"/>
              </a:spcAft>
              <a:buClr>
                <a:srgbClr val="538CD5"/>
              </a:buClr>
              <a:buSzPts val="1680"/>
              <a:buFont typeface="Noto Sans Symbols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spcBef>
                <a:spcPts val="400"/>
              </a:spcBef>
              <a:spcAft>
                <a:spcPts val="0"/>
              </a:spcAft>
              <a:buClr>
                <a:srgbClr val="E36C09"/>
              </a:buClr>
              <a:buSzPts val="15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spcBef>
                <a:spcPts val="360"/>
              </a:spcBef>
              <a:spcAft>
                <a:spcPts val="0"/>
              </a:spcAft>
              <a:buClr>
                <a:srgbClr val="974806"/>
              </a:buClr>
              <a:buSzPts val="1350"/>
              <a:buFont typeface="Noto Sans Symbols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spcBef>
                <a:spcPts val="360"/>
              </a:spcBef>
              <a:spcAft>
                <a:spcPts val="0"/>
              </a:spcAft>
              <a:buClr>
                <a:srgbClr val="76923C"/>
              </a:buClr>
              <a:buSzPts val="1350"/>
              <a:buFont typeface="Noto Sans Symbols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4648200" y="1600202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35280" lvl="0" marL="457200" marR="0" rtl="0" algn="l">
              <a:spcBef>
                <a:spcPts val="560"/>
              </a:spcBef>
              <a:spcAft>
                <a:spcPts val="0"/>
              </a:spcAft>
              <a:buClr>
                <a:srgbClr val="E36C09"/>
              </a:buClr>
              <a:buSzPts val="1680"/>
              <a:buFont typeface="Noto Sans Symbols"/>
              <a:buChar char="◻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35280" lvl="1" marL="914400" marR="0" rtl="0" algn="l">
              <a:spcBef>
                <a:spcPts val="480"/>
              </a:spcBef>
              <a:spcAft>
                <a:spcPts val="0"/>
              </a:spcAft>
              <a:buClr>
                <a:srgbClr val="538CD5"/>
              </a:buClr>
              <a:buSzPts val="1680"/>
              <a:buFont typeface="Noto Sans Symbols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spcBef>
                <a:spcPts val="400"/>
              </a:spcBef>
              <a:spcAft>
                <a:spcPts val="0"/>
              </a:spcAft>
              <a:buClr>
                <a:srgbClr val="E36C09"/>
              </a:buClr>
              <a:buSzPts val="15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spcBef>
                <a:spcPts val="360"/>
              </a:spcBef>
              <a:spcAft>
                <a:spcPts val="0"/>
              </a:spcAft>
              <a:buClr>
                <a:srgbClr val="974806"/>
              </a:buClr>
              <a:buSzPts val="1350"/>
              <a:buFont typeface="Noto Sans Symbols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spcBef>
                <a:spcPts val="360"/>
              </a:spcBef>
              <a:spcAft>
                <a:spcPts val="0"/>
              </a:spcAft>
              <a:buClr>
                <a:srgbClr val="76923C"/>
              </a:buClr>
              <a:buSzPts val="1350"/>
              <a:buFont typeface="Noto Sans Symbols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6516469" y="6309320"/>
            <a:ext cx="1188287" cy="4397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7704756" y="6356352"/>
            <a:ext cx="9820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比對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E36C09"/>
              </a:buClr>
              <a:buSzPts val="1350"/>
              <a:buFont typeface="Noto Sans Symbols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974806"/>
              </a:buClr>
              <a:buSzPts val="1200"/>
              <a:buFont typeface="Noto Sans Symbols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76923C"/>
              </a:buClr>
              <a:buSzPts val="1200"/>
              <a:buFont typeface="Noto Sans Symbols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2004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4325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E36C09"/>
              </a:buClr>
              <a:buSzPts val="1350"/>
              <a:buFont typeface="Noto Sans Symbols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974806"/>
              </a:buClr>
              <a:buSzPts val="1200"/>
              <a:buFont typeface="Noto Sans Symbols"/>
              <a:buChar char="■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048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76923C"/>
              </a:buClr>
              <a:buSzPts val="1200"/>
              <a:buFont typeface="Noto Sans Symbols"/>
              <a:buChar char="■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E36C09"/>
              </a:buClr>
              <a:buSzPts val="1350"/>
              <a:buFont typeface="Noto Sans Symbols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974806"/>
              </a:buClr>
              <a:buSzPts val="1200"/>
              <a:buFont typeface="Noto Sans Symbols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76923C"/>
              </a:buClr>
              <a:buSzPts val="1200"/>
              <a:buFont typeface="Noto Sans Symbols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2004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4325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E36C09"/>
              </a:buClr>
              <a:buSzPts val="1350"/>
              <a:buFont typeface="Noto Sans Symbols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974806"/>
              </a:buClr>
              <a:buSzPts val="1200"/>
              <a:buFont typeface="Noto Sans Symbols"/>
              <a:buChar char="■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048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76923C"/>
              </a:buClr>
              <a:buSzPts val="1200"/>
              <a:buFont typeface="Noto Sans Symbols"/>
              <a:buChar char="■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6516469" y="6309320"/>
            <a:ext cx="1188287" cy="4397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7704756" y="6356352"/>
            <a:ext cx="9820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只有標題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6516469" y="6309320"/>
            <a:ext cx="1188287" cy="4397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7704756" y="6356352"/>
            <a:ext cx="9820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空白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6516469" y="6309320"/>
            <a:ext cx="1188287" cy="4397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7704756" y="6356352"/>
            <a:ext cx="9820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含標題的內容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3575050" y="273052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5052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306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538CD5"/>
              </a:buClr>
              <a:buSzPts val="1960"/>
              <a:buFont typeface="Noto Sans Symbols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800"/>
              <a:buFont typeface="Noto Sans Symbols"/>
              <a:buChar char="■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974806"/>
              </a:buClr>
              <a:buSzPts val="15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76923C"/>
              </a:buClr>
              <a:buSzPts val="15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457200" y="1435102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rgbClr val="E36C09"/>
              </a:buClr>
              <a:buSzPts val="840"/>
              <a:buFont typeface="Noto Sans Symbols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rgbClr val="538CD5"/>
              </a:buClr>
              <a:buSzPts val="840"/>
              <a:buFont typeface="Noto Sans Symbols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rgbClr val="E36C09"/>
              </a:buClr>
              <a:buSzPts val="750"/>
              <a:buFont typeface="Noto Sans Symbols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rgbClr val="974806"/>
              </a:buClr>
              <a:buSzPts val="675"/>
              <a:buFont typeface="Noto Sans Symbols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rgbClr val="76923C"/>
              </a:buClr>
              <a:buSzPts val="675"/>
              <a:buFont typeface="Noto Sans Symbols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6516469" y="6309320"/>
            <a:ext cx="1188287" cy="4397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7704756" y="6356352"/>
            <a:ext cx="9820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含標題的圖片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rgbClr val="538CD5"/>
              </a:buClr>
              <a:buSzPts val="1960"/>
              <a:buFont typeface="Noto Sans Symbols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8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rgbClr val="974806"/>
              </a:buClr>
              <a:buSzPts val="15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rgbClr val="76923C"/>
              </a:buClr>
              <a:buSzPts val="15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rgbClr val="E36C09"/>
              </a:buClr>
              <a:buSzPts val="840"/>
              <a:buFont typeface="Noto Sans Symbols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rgbClr val="538CD5"/>
              </a:buClr>
              <a:buSzPts val="840"/>
              <a:buFont typeface="Noto Sans Symbols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rgbClr val="E36C09"/>
              </a:buClr>
              <a:buSzPts val="750"/>
              <a:buFont typeface="Noto Sans Symbols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rgbClr val="974806"/>
              </a:buClr>
              <a:buSzPts val="675"/>
              <a:buFont typeface="Noto Sans Symbols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rgbClr val="76923C"/>
              </a:buClr>
              <a:buSzPts val="675"/>
              <a:buFont typeface="Noto Sans Symbols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6516469" y="6309320"/>
            <a:ext cx="1188287" cy="4397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7704756" y="6356352"/>
            <a:ext cx="9820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1556" y="22082"/>
            <a:ext cx="1483893" cy="148389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1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5052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306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538CD5"/>
              </a:buClr>
              <a:buSzPts val="1960"/>
              <a:buFont typeface="Noto Sans Symbols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800"/>
              <a:buFont typeface="Noto Sans Symbols"/>
              <a:buChar char="■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974806"/>
              </a:buClr>
              <a:buSzPts val="15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76923C"/>
              </a:buClr>
              <a:buSzPts val="15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6516469" y="6309320"/>
            <a:ext cx="1188287" cy="4397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7704756" y="6356352"/>
            <a:ext cx="9820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5" name="Google Shape;15;p1"/>
          <p:cNvCxnSpPr/>
          <p:nvPr/>
        </p:nvCxnSpPr>
        <p:spPr>
          <a:xfrm>
            <a:off x="8894413" y="1764584"/>
            <a:ext cx="0" cy="4537075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" name="Google Shape;16;p1"/>
          <p:cNvCxnSpPr/>
          <p:nvPr/>
        </p:nvCxnSpPr>
        <p:spPr>
          <a:xfrm>
            <a:off x="242919" y="355599"/>
            <a:ext cx="7576219" cy="9526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jpg"/><Relationship Id="rId4" Type="http://schemas.openxmlformats.org/officeDocument/2006/relationships/image" Target="../media/image3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0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://www.raspberrypi.org/downloads" TargetMode="External"/><Relationship Id="rId4" Type="http://schemas.openxmlformats.org/officeDocument/2006/relationships/image" Target="../media/image12.png"/><Relationship Id="rId9" Type="http://schemas.openxmlformats.org/officeDocument/2006/relationships/image" Target="../media/image20.png"/><Relationship Id="rId5" Type="http://schemas.openxmlformats.org/officeDocument/2006/relationships/image" Target="../media/image18.png"/><Relationship Id="rId6" Type="http://schemas.openxmlformats.org/officeDocument/2006/relationships/image" Target="../media/image25.png"/><Relationship Id="rId7" Type="http://schemas.openxmlformats.org/officeDocument/2006/relationships/image" Target="../media/image16.png"/><Relationship Id="rId8" Type="http://schemas.openxmlformats.org/officeDocument/2006/relationships/image" Target="../media/image2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://sourceforge.net/projects/win32diskimager/" TargetMode="External"/><Relationship Id="rId4" Type="http://schemas.openxmlformats.org/officeDocument/2006/relationships/image" Target="../media/image26.png"/><Relationship Id="rId5" Type="http://schemas.openxmlformats.org/officeDocument/2006/relationships/image" Target="../media/image38.png"/><Relationship Id="rId6" Type="http://schemas.openxmlformats.org/officeDocument/2006/relationships/image" Target="../media/image3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9.png"/><Relationship Id="rId4" Type="http://schemas.openxmlformats.org/officeDocument/2006/relationships/image" Target="../media/image3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www.prolific.com.tw/US/ShowProduct.aspx?p_id=225&amp;pcid=41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8.png"/><Relationship Id="rId4" Type="http://schemas.openxmlformats.org/officeDocument/2006/relationships/image" Target="../media/image3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2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/>
          <p:nvPr>
            <p:ph type="ctrTitle"/>
          </p:nvPr>
        </p:nvSpPr>
        <p:spPr>
          <a:xfrm>
            <a:off x="685800" y="1340768"/>
            <a:ext cx="7772400" cy="273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1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通訊網路實驗</a:t>
            </a:r>
            <a:endParaRPr/>
          </a:p>
        </p:txBody>
      </p:sp>
      <p:sp>
        <p:nvSpPr>
          <p:cNvPr id="90" name="Google Shape;90;p13"/>
          <p:cNvSpPr txBox="1"/>
          <p:nvPr>
            <p:ph idx="1" type="subTitle"/>
          </p:nvPr>
        </p:nvSpPr>
        <p:spPr>
          <a:xfrm>
            <a:off x="1371600" y="4988768"/>
            <a:ext cx="6400800" cy="12485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</a:pPr>
            <a:r>
              <a:rPr b="0" i="0" lang="en-US" sz="2400" u="none" cap="none" strike="noStrik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Dept. of Electrical and Computer Engineering (ECE) </a:t>
            </a:r>
            <a:r>
              <a:rPr b="1" i="0" lang="en-US" sz="2800" u="none" cap="none" strike="noStrik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National Chiao Tung University</a:t>
            </a:r>
            <a:endParaRPr b="1" i="0" sz="2800" u="none" cap="none" strike="noStrike">
              <a:solidFill>
                <a:srgbClr val="0C0C0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3"/>
          <p:cNvSpPr/>
          <p:nvPr/>
        </p:nvSpPr>
        <p:spPr>
          <a:xfrm>
            <a:off x="3168762" y="3212976"/>
            <a:ext cx="2806473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0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IoT應用</a:t>
            </a:r>
            <a:endParaRPr b="0" i="0" sz="400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0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Raspberry PI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Raspberry PI 硬體週邊</a:t>
            </a:r>
            <a:endParaRPr/>
          </a:p>
        </p:txBody>
      </p:sp>
      <p:pic>
        <p:nvPicPr>
          <p:cNvPr descr="「Combined 3.5mm audio jack and composite video」的圖片搜尋結果" id="186" name="Google Shape;18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8317" y="2762403"/>
            <a:ext cx="3611634" cy="3611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31935" y="2672915"/>
            <a:ext cx="4652608" cy="3611757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2"/>
          <p:cNvSpPr/>
          <p:nvPr/>
        </p:nvSpPr>
        <p:spPr>
          <a:xfrm>
            <a:off x="5508104" y="2165083"/>
            <a:ext cx="244500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Camera interface (CSI)</a:t>
            </a:r>
            <a:endParaRPr/>
          </a:p>
        </p:txBody>
      </p:sp>
      <p:sp>
        <p:nvSpPr>
          <p:cNvPr id="189" name="Google Shape;189;p22"/>
          <p:cNvSpPr/>
          <p:nvPr/>
        </p:nvSpPr>
        <p:spPr>
          <a:xfrm>
            <a:off x="899592" y="2026584"/>
            <a:ext cx="307387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Combined 3.5mm audio jack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composite video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3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Raspberry PI 2 Model B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23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Raspberry PI 2 model B: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主要有以下功能:</a:t>
            </a:r>
            <a:endParaRPr/>
          </a:p>
          <a:p>
            <a:pPr indent="-228600" lvl="2" marL="1143000" marR="0" rtl="0" algn="l">
              <a:spcBef>
                <a:spcPts val="360"/>
              </a:spcBef>
              <a:spcAft>
                <a:spcPts val="0"/>
              </a:spcAft>
              <a:buClr>
                <a:srgbClr val="E36C09"/>
              </a:buClr>
              <a:buSzPts val="135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1.) SD 卡: 當成內建的硬碟使用，一般來說最少需要有4GB 的容量，建議用比較穩定的牌子，這樣可以確保讀取資料正常</a:t>
            </a:r>
            <a:endParaRPr/>
          </a:p>
          <a:p>
            <a:pPr indent="-228600" lvl="2" marL="1143000" marR="0" rtl="0" algn="l">
              <a:spcBef>
                <a:spcPts val="360"/>
              </a:spcBef>
              <a:spcAft>
                <a:spcPts val="0"/>
              </a:spcAft>
              <a:buClr>
                <a:srgbClr val="E36C09"/>
              </a:buClr>
              <a:buSzPts val="135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2.) HDMI 輸出顯示</a:t>
            </a:r>
            <a:endParaRPr/>
          </a:p>
          <a:p>
            <a:pPr indent="-228600" lvl="2" marL="1143000" marR="0" rtl="0" algn="l">
              <a:spcBef>
                <a:spcPts val="360"/>
              </a:spcBef>
              <a:spcAft>
                <a:spcPts val="0"/>
              </a:spcAft>
              <a:buClr>
                <a:srgbClr val="E36C09"/>
              </a:buClr>
              <a:buSzPts val="135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3.) USB 的輸入端口: 如滑鼠與鍵盤</a:t>
            </a:r>
            <a:endParaRPr/>
          </a:p>
          <a:p>
            <a:pPr indent="-228600" lvl="2" marL="1143000" marR="0" rtl="0" algn="l">
              <a:spcBef>
                <a:spcPts val="360"/>
              </a:spcBef>
              <a:spcAft>
                <a:spcPts val="0"/>
              </a:spcAft>
              <a:buClr>
                <a:srgbClr val="E36C09"/>
              </a:buClr>
              <a:buSzPts val="135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4.) RJ45網路線端口</a:t>
            </a:r>
            <a:endParaRPr/>
          </a:p>
          <a:p>
            <a:pPr indent="-228600" lvl="2" marL="1143000" marR="0" rtl="0" algn="l">
              <a:spcBef>
                <a:spcPts val="360"/>
              </a:spcBef>
              <a:spcAft>
                <a:spcPts val="0"/>
              </a:spcAft>
              <a:buClr>
                <a:srgbClr val="E36C09"/>
              </a:buClr>
              <a:buSzPts val="135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5.) Micro USB 電源端口: 僅供電, 無資料傳輸用途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23"/>
          <p:cNvSpPr txBox="1"/>
          <p:nvPr>
            <p:ph idx="12" type="sldNum"/>
          </p:nvPr>
        </p:nvSpPr>
        <p:spPr>
          <a:xfrm>
            <a:off x="7704756" y="6356352"/>
            <a:ext cx="9820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4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4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Raspberry PI 2 Model B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4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200"/>
              <a:buFont typeface="Noto Sans Symbols"/>
              <a:buChar char="◻"/>
            </a:pPr>
            <a:r>
              <a:rPr b="1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Raspberry Pi 2 Model B 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的硬體資訊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spcBef>
                <a:spcPts val="360"/>
              </a:spcBef>
              <a:spcAft>
                <a:spcPts val="0"/>
              </a:spcAft>
              <a:buClr>
                <a:srgbClr val="538CD5"/>
              </a:buClr>
              <a:buSzPts val="1260"/>
              <a:buFont typeface="Noto Sans Symbols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BCM2836 </a:t>
            </a: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900MHz quad-core ARM Cortex-A7 CPU</a:t>
            </a: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/>
          </a:p>
          <a:p>
            <a:pPr indent="-285750" lvl="1" marL="742950" marR="0" rtl="0" algn="l">
              <a:spcBef>
                <a:spcPts val="360"/>
              </a:spcBef>
              <a:spcAft>
                <a:spcPts val="0"/>
              </a:spcAft>
              <a:buClr>
                <a:srgbClr val="538CD5"/>
              </a:buClr>
              <a:buSzPts val="1260"/>
              <a:buFont typeface="Noto Sans Symbols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1GB LPDDR2</a:t>
            </a:r>
            <a:endParaRPr/>
          </a:p>
          <a:p>
            <a:pPr indent="-285750" lvl="1" marL="742950" marR="0" rtl="0" algn="l">
              <a:spcBef>
                <a:spcPts val="360"/>
              </a:spcBef>
              <a:spcAft>
                <a:spcPts val="0"/>
              </a:spcAft>
              <a:buClr>
                <a:srgbClr val="538CD5"/>
              </a:buClr>
              <a:buSzPts val="1260"/>
              <a:buFont typeface="Noto Sans Symbols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 USB ports</a:t>
            </a:r>
            <a:endParaRPr/>
          </a:p>
          <a:p>
            <a:pPr indent="-285750" lvl="1" marL="742950" marR="0" rtl="0" algn="l">
              <a:spcBef>
                <a:spcPts val="360"/>
              </a:spcBef>
              <a:spcAft>
                <a:spcPts val="0"/>
              </a:spcAft>
              <a:buClr>
                <a:srgbClr val="538CD5"/>
              </a:buClr>
              <a:buSzPts val="1260"/>
              <a:buFont typeface="Noto Sans Symbols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40 GPIO pins</a:t>
            </a:r>
            <a:endParaRPr/>
          </a:p>
          <a:p>
            <a:pPr indent="-285750" lvl="1" marL="742950" marR="0" rtl="0" algn="l">
              <a:spcBef>
                <a:spcPts val="360"/>
              </a:spcBef>
              <a:spcAft>
                <a:spcPts val="0"/>
              </a:spcAft>
              <a:buClr>
                <a:srgbClr val="538CD5"/>
              </a:buClr>
              <a:buSzPts val="1260"/>
              <a:buFont typeface="Noto Sans Symbols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Full HDMI port</a:t>
            </a:r>
            <a:endParaRPr/>
          </a:p>
          <a:p>
            <a:pPr indent="-285750" lvl="1" marL="742950" marR="0" rtl="0" algn="l">
              <a:spcBef>
                <a:spcPts val="360"/>
              </a:spcBef>
              <a:spcAft>
                <a:spcPts val="0"/>
              </a:spcAft>
              <a:buClr>
                <a:srgbClr val="538CD5"/>
              </a:buClr>
              <a:buSzPts val="1260"/>
              <a:buFont typeface="Noto Sans Symbols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Ethernet port</a:t>
            </a:r>
            <a:endParaRPr/>
          </a:p>
          <a:p>
            <a:pPr indent="-285750" lvl="1" marL="742950" marR="0" rtl="0" algn="l">
              <a:spcBef>
                <a:spcPts val="360"/>
              </a:spcBef>
              <a:spcAft>
                <a:spcPts val="0"/>
              </a:spcAft>
              <a:buClr>
                <a:srgbClr val="538CD5"/>
              </a:buClr>
              <a:buSzPts val="1260"/>
              <a:buFont typeface="Noto Sans Symbols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Combined 3.5mm audio jack and composite video</a:t>
            </a:r>
            <a:endParaRPr/>
          </a:p>
          <a:p>
            <a:pPr indent="-285750" lvl="1" marL="742950" marR="0" rtl="0" algn="l">
              <a:spcBef>
                <a:spcPts val="360"/>
              </a:spcBef>
              <a:spcAft>
                <a:spcPts val="0"/>
              </a:spcAft>
              <a:buClr>
                <a:srgbClr val="538CD5"/>
              </a:buClr>
              <a:buSzPts val="1260"/>
              <a:buFont typeface="Noto Sans Symbols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Camera interface (CSI)</a:t>
            </a:r>
            <a:endParaRPr/>
          </a:p>
          <a:p>
            <a:pPr indent="-285750" lvl="1" marL="742950" marR="0" rtl="0" algn="l">
              <a:spcBef>
                <a:spcPts val="360"/>
              </a:spcBef>
              <a:spcAft>
                <a:spcPts val="0"/>
              </a:spcAft>
              <a:buClr>
                <a:srgbClr val="538CD5"/>
              </a:buClr>
              <a:buSzPts val="1260"/>
              <a:buFont typeface="Noto Sans Symbols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Display interface (DSI)</a:t>
            </a:r>
            <a:endParaRPr/>
          </a:p>
          <a:p>
            <a:pPr indent="-285750" lvl="1" marL="742950" marR="0" rtl="0" algn="l">
              <a:spcBef>
                <a:spcPts val="360"/>
              </a:spcBef>
              <a:spcAft>
                <a:spcPts val="0"/>
              </a:spcAft>
              <a:buClr>
                <a:srgbClr val="538CD5"/>
              </a:buClr>
              <a:buSzPts val="1260"/>
              <a:buFont typeface="Noto Sans Symbols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Micro SD card slot</a:t>
            </a:r>
            <a:endParaRPr/>
          </a:p>
          <a:p>
            <a:pPr indent="-285750" lvl="1" marL="742950" marR="0" rtl="0" algn="l">
              <a:spcBef>
                <a:spcPts val="360"/>
              </a:spcBef>
              <a:spcAft>
                <a:spcPts val="0"/>
              </a:spcAft>
              <a:buClr>
                <a:srgbClr val="538CD5"/>
              </a:buClr>
              <a:buSzPts val="1260"/>
              <a:buFont typeface="Noto Sans Symbols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VideoCore IV 3D graphics core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4"/>
          <p:cNvSpPr txBox="1"/>
          <p:nvPr>
            <p:ph idx="12" type="sldNum"/>
          </p:nvPr>
        </p:nvSpPr>
        <p:spPr>
          <a:xfrm>
            <a:off x="7704756" y="6356352"/>
            <a:ext cx="9820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4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5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Raspberry Pi 可以用在?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5"/>
          <p:cNvSpPr txBox="1"/>
          <p:nvPr>
            <p:ph idx="1" type="body"/>
          </p:nvPr>
        </p:nvSpPr>
        <p:spPr>
          <a:xfrm>
            <a:off x="457200" y="1711350"/>
            <a:ext cx="8381829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桌機 (Raspbian)</a:t>
            </a:r>
            <a:endParaRPr/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FTP, Web, NAS, AP, 自動化控制…等</a:t>
            </a:r>
            <a:endParaRPr b="1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多媒體影音作業系統 </a:t>
            </a:r>
            <a:endParaRPr b="1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OSMC (Open-Source Media Center)</a:t>
            </a:r>
            <a:endParaRPr/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OpenELEC (Open Embedded Linux Entertainment Center)</a:t>
            </a:r>
            <a:endParaRPr/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遊戲機 (RetroPie、PiPlay)</a:t>
            </a:r>
            <a:endParaRPr/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網站滲透測試 (Kali Linux)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Android系統 (RaspAnd)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超級電腦</a:t>
            </a:r>
            <a:endParaRPr b="1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將一堆PI組裝在一起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5"/>
          <p:cNvSpPr txBox="1"/>
          <p:nvPr>
            <p:ph idx="12" type="sldNum"/>
          </p:nvPr>
        </p:nvSpPr>
        <p:spPr>
          <a:xfrm>
            <a:off x="7704756" y="6356352"/>
            <a:ext cx="9820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4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6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Raspberry Pi 可以用在?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6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OSMC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7" name="Google Shape;217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25488" y="2276872"/>
            <a:ext cx="6893024" cy="3877326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6"/>
          <p:cNvSpPr/>
          <p:nvPr/>
        </p:nvSpPr>
        <p:spPr>
          <a:xfrm>
            <a:off x="3198226" y="6237313"/>
            <a:ext cx="274754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https://osmc.tv/download/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7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Raspberry Pi 可以用在?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7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OpenELEC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5" name="Google Shape;225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5616" y="2300313"/>
            <a:ext cx="7143750" cy="401955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7"/>
          <p:cNvSpPr/>
          <p:nvPr/>
        </p:nvSpPr>
        <p:spPr>
          <a:xfrm>
            <a:off x="2957904" y="6335862"/>
            <a:ext cx="322819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http://openelec.tv/get-openelec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Raspberry Pi 可以用在?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8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RetroPie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3" name="Google Shape;233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39751" y="2276872"/>
            <a:ext cx="4464498" cy="3695026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8"/>
          <p:cNvSpPr/>
          <p:nvPr/>
        </p:nvSpPr>
        <p:spPr>
          <a:xfrm>
            <a:off x="1187624" y="5949280"/>
            <a:ext cx="800323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http://makezine.com/projects/build-retro-gaming-console-raspberry-pi/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Raspberry Pi 可以用在?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9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PiPlay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0980" lvl="0" marL="342900" marR="0" rtl="0" algn="l">
              <a:spcBef>
                <a:spcPts val="64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1" name="Google Shape;24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31640" y="2348880"/>
            <a:ext cx="6768752" cy="3805564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9"/>
          <p:cNvSpPr/>
          <p:nvPr/>
        </p:nvSpPr>
        <p:spPr>
          <a:xfrm>
            <a:off x="3658416" y="6237313"/>
            <a:ext cx="182716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http://piplay.org/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0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Raspberry Pi 可以用在?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30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Kali Linux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9" name="Google Shape;24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9592" y="2492895"/>
            <a:ext cx="6119389" cy="3434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72201" y="1519845"/>
            <a:ext cx="2373406" cy="5069644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0"/>
          <p:cNvSpPr/>
          <p:nvPr/>
        </p:nvSpPr>
        <p:spPr>
          <a:xfrm>
            <a:off x="3458137" y="6207603"/>
            <a:ext cx="22277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https://www.kali.org/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1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Raspberry Pi 可以用在?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31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Android 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8" name="Google Shape;25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15891" y="2348880"/>
            <a:ext cx="6312217" cy="3550622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1"/>
          <p:cNvSpPr/>
          <p:nvPr/>
        </p:nvSpPr>
        <p:spPr>
          <a:xfrm>
            <a:off x="0" y="5910794"/>
            <a:ext cx="91085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https://www.raspberrypi.org/magpi/wp-content/uploads/2016/09/Android_Raspberry_pi.jpg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課程大綱</a:t>
            </a:r>
            <a:endParaRPr/>
          </a:p>
        </p:txBody>
      </p:sp>
      <p:sp>
        <p:nvSpPr>
          <p:cNvPr id="97" name="Google Shape;97;p14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認識Raspberry Pi</a:t>
            </a:r>
            <a:endParaRPr/>
          </a:p>
          <a:p>
            <a:pPr indent="-220980" lvl="0" marL="342900" marR="0" rtl="0" algn="l">
              <a:spcBef>
                <a:spcPts val="64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GPIO介紹與感測器應用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spcBef>
                <a:spcPts val="560"/>
              </a:spcBef>
              <a:spcAft>
                <a:spcPts val="0"/>
              </a:spcAft>
              <a:buClr>
                <a:srgbClr val="538CD5"/>
              </a:buClr>
              <a:buSzPts val="1960"/>
              <a:buFont typeface="Noto Sans Symbols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LED+溫溼度感測器+超音波感測器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</a:pPr>
            <a:r>
              <a:rPr lang="en-US"/>
              <a:t>3. 結合感測器與雲端平台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rgbClr val="538CD5"/>
              </a:buClr>
              <a:buSzPts val="1960"/>
              <a:buFont typeface="Noto Sans Symbols"/>
              <a:buChar char="•"/>
            </a:pPr>
            <a:r>
              <a:rPr lang="en-US"/>
              <a:t>自行架Server收集資料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rgbClr val="538CD5"/>
              </a:buClr>
              <a:buSzPts val="1960"/>
              <a:buFont typeface="Noto Sans Symbols"/>
              <a:buChar char="•"/>
            </a:pPr>
            <a:r>
              <a:rPr lang="en-US"/>
              <a:t>使用雲端平台紀錄資料</a:t>
            </a:r>
            <a:endParaRPr/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</a:pPr>
            <a:r>
              <a:rPr lang="en-US"/>
              <a:t>4.藍芽傳輸  </a:t>
            </a:r>
            <a:endParaRPr/>
          </a:p>
          <a:p>
            <a:pPr indent="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4"/>
          <p:cNvSpPr/>
          <p:nvPr/>
        </p:nvSpPr>
        <p:spPr>
          <a:xfrm>
            <a:off x="5652120" y="2924944"/>
            <a:ext cx="432048" cy="36004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4"/>
          <p:cNvSpPr/>
          <p:nvPr/>
        </p:nvSpPr>
        <p:spPr>
          <a:xfrm>
            <a:off x="4932040" y="1764149"/>
            <a:ext cx="96051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1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4"/>
          <p:cNvSpPr/>
          <p:nvPr/>
        </p:nvSpPr>
        <p:spPr>
          <a:xfrm>
            <a:off x="4355976" y="1845739"/>
            <a:ext cx="432048" cy="36004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4"/>
          <p:cNvSpPr/>
          <p:nvPr/>
        </p:nvSpPr>
        <p:spPr>
          <a:xfrm>
            <a:off x="4867715" y="4560150"/>
            <a:ext cx="432000" cy="36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4"/>
          <p:cNvSpPr/>
          <p:nvPr/>
        </p:nvSpPr>
        <p:spPr>
          <a:xfrm>
            <a:off x="5044652" y="5102874"/>
            <a:ext cx="432000" cy="36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6228184" y="2843354"/>
            <a:ext cx="96051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2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4"/>
          <p:cNvSpPr/>
          <p:nvPr/>
        </p:nvSpPr>
        <p:spPr>
          <a:xfrm>
            <a:off x="5476660" y="4478548"/>
            <a:ext cx="960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3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4"/>
          <p:cNvSpPr/>
          <p:nvPr/>
        </p:nvSpPr>
        <p:spPr>
          <a:xfrm>
            <a:off x="5652114" y="5021264"/>
            <a:ext cx="960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4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4"/>
          <p:cNvSpPr/>
          <p:nvPr/>
        </p:nvSpPr>
        <p:spPr>
          <a:xfrm>
            <a:off x="3074027" y="5628424"/>
            <a:ext cx="432000" cy="36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3611389" y="5546814"/>
            <a:ext cx="960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5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2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Raspberry Pi 可以用在?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32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超級電腦</a:t>
            </a:r>
            <a:endParaRPr/>
          </a:p>
        </p:txBody>
      </p:sp>
      <p:sp>
        <p:nvSpPr>
          <p:cNvPr id="266" name="Google Shape;266;p32"/>
          <p:cNvSpPr/>
          <p:nvPr/>
        </p:nvSpPr>
        <p:spPr>
          <a:xfrm>
            <a:off x="107504" y="5867981"/>
            <a:ext cx="941479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http://www.zdnet.com/article/build-your-own-supercomputer-out-of-raspberry-pi-boards/</a:t>
            </a:r>
            <a:endParaRPr/>
          </a:p>
        </p:txBody>
      </p:sp>
      <p:pic>
        <p:nvPicPr>
          <p:cNvPr id="267" name="Google Shape;267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1237" y="2187417"/>
            <a:ext cx="4939035" cy="37331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3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Raspberry Pi 可以用在?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33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空間邏輯測驗(?)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沒有自動替代文字。" id="274" name="Google Shape;274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0168" y="2398527"/>
            <a:ext cx="2815109" cy="383878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沒有自動替代文字。" id="275" name="Google Shape;275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16016" y="2398527"/>
            <a:ext cx="2808312" cy="38295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4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Raspberry Pi 可以用在?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34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自動轉珠系統 (全自動パズドラロボ作ってみた (Niconico))</a:t>
            </a:r>
            <a:endParaRPr/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影像辨識 + 自動化控制</a:t>
            </a:r>
            <a:endParaRPr/>
          </a:p>
        </p:txBody>
      </p:sp>
      <p:sp>
        <p:nvSpPr>
          <p:cNvPr id="282" name="Google Shape;282;p34"/>
          <p:cNvSpPr/>
          <p:nvPr/>
        </p:nvSpPr>
        <p:spPr>
          <a:xfrm>
            <a:off x="2346647" y="6407731"/>
            <a:ext cx="445070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http://www.nicovideo.jp/watch/sm28160788</a:t>
            </a:r>
            <a:endParaRPr/>
          </a:p>
        </p:txBody>
      </p:sp>
      <p:pic>
        <p:nvPicPr>
          <p:cNvPr id="283" name="Google Shape;283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1620" y="2492896"/>
            <a:ext cx="6840760" cy="3844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5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通訊網路實驗</a:t>
            </a:r>
            <a:endParaRPr/>
          </a:p>
        </p:txBody>
      </p:sp>
      <p:sp>
        <p:nvSpPr>
          <p:cNvPr id="289" name="Google Shape;289;p35"/>
          <p:cNvSpPr txBox="1"/>
          <p:nvPr>
            <p:ph idx="1" type="body"/>
          </p:nvPr>
        </p:nvSpPr>
        <p:spPr>
          <a:xfrm>
            <a:off x="705622" y="1916832"/>
            <a:ext cx="7732758" cy="21852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2400"/>
              <a:buFont typeface="Noto Sans Symbols"/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IoT應用</a:t>
            </a:r>
            <a:endParaRPr b="0" i="0" sz="4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1600"/>
              </a:spcBef>
              <a:spcAft>
                <a:spcPts val="0"/>
              </a:spcAft>
              <a:buClr>
                <a:srgbClr val="E36C09"/>
              </a:buClr>
              <a:buSzPts val="4800"/>
              <a:buFont typeface="Noto Sans Symbols"/>
              <a:buNone/>
            </a:pPr>
            <a:r>
              <a:rPr b="1" i="0" lang="en-US" sz="80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Raspberry Pi </a:t>
            </a:r>
            <a:r>
              <a:rPr b="1" i="0" lang="en-US" sz="60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Install</a:t>
            </a:r>
            <a:endParaRPr b="1" i="0" sz="600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6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Basic of PI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36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</a:pPr>
            <a:r>
              <a:rPr b="1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安裝OS (Raspbian)</a:t>
            </a:r>
            <a:endParaRPr/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</a:pPr>
            <a:r>
              <a:rPr b="1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PI的環境設定</a:t>
            </a:r>
            <a:endParaRPr b="1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spcBef>
                <a:spcPts val="560"/>
              </a:spcBef>
              <a:spcAft>
                <a:spcPts val="0"/>
              </a:spcAft>
              <a:buClr>
                <a:srgbClr val="538CD5"/>
              </a:buClr>
              <a:buSzPts val="1960"/>
              <a:buFont typeface="Noto Sans Symbols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擴充SD卡空間</a:t>
            </a:r>
            <a:endParaRPr/>
          </a:p>
          <a:p>
            <a:pPr indent="-285750" lvl="1" marL="742950" marR="0" rtl="0" algn="l">
              <a:spcBef>
                <a:spcPts val="560"/>
              </a:spcBef>
              <a:spcAft>
                <a:spcPts val="0"/>
              </a:spcAft>
              <a:buClr>
                <a:srgbClr val="538CD5"/>
              </a:buClr>
              <a:buSzPts val="1960"/>
              <a:buFont typeface="Noto Sans Symbols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設定Wi-Fi</a:t>
            </a:r>
            <a:endParaRPr/>
          </a:p>
          <a:p>
            <a:pPr indent="-285750" lvl="1" marL="742950" marR="0" rtl="0" algn="l">
              <a:spcBef>
                <a:spcPts val="560"/>
              </a:spcBef>
              <a:spcAft>
                <a:spcPts val="0"/>
              </a:spcAft>
              <a:buClr>
                <a:srgbClr val="538CD5"/>
              </a:buClr>
              <a:buSzPts val="1960"/>
              <a:buFont typeface="Noto Sans Symbols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使用apt-get安裝程式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7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準備工具</a:t>
            </a:r>
            <a:endParaRPr/>
          </a:p>
        </p:txBody>
      </p:sp>
      <p:sp>
        <p:nvSpPr>
          <p:cNvPr id="301" name="Google Shape;301;p37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Raspbian image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https://downloads.raspberrypi.org/raspbian_latest</a:t>
            </a:r>
            <a:endParaRPr/>
          </a:p>
          <a:p>
            <a:pPr indent="-342900" lvl="0" marL="3429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Win32 image writer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https://sourceforge.net/projects/win32diskimager/</a:t>
            </a:r>
            <a:endParaRPr/>
          </a:p>
          <a:p>
            <a:pPr indent="-342900" lvl="0" marL="3429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SD formatter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https://www.sdcard.org/cht/downloads/formatter_4/</a:t>
            </a:r>
            <a:endParaRPr/>
          </a:p>
          <a:p>
            <a:pPr indent="-342900" lvl="0" marL="3429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Notepad ++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https://notepad-plus-plus.org/download/v7.3.2.html</a:t>
            </a:r>
            <a:endParaRPr/>
          </a:p>
          <a:p>
            <a:pPr indent="-342900" lvl="0" marL="3429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USB TTL driver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http://www.prolific.com.tw/US/ShowProduct.aspx?p_id=225&amp;pcid=41 </a:t>
            </a:r>
            <a:endParaRPr/>
          </a:p>
          <a:p>
            <a:pPr indent="-342900" lvl="0" marL="3429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Putty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https://the.earth.li/~sgtatham/putty/latest/x86/putty.exe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8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安裝OS (Raspbian)</a:t>
            </a:r>
            <a:endParaRPr/>
          </a:p>
        </p:txBody>
      </p:sp>
      <p:sp>
        <p:nvSpPr>
          <p:cNvPr id="307" name="Google Shape;307;p38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步驟1：下載映像檔</a:t>
            </a:r>
            <a:endParaRPr/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步驟2：將映像檔燒錄至SD卡</a:t>
            </a:r>
            <a:endParaRPr/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步驟3：電腦端準備 USB 轉 TTL 序列傳輸線</a:t>
            </a:r>
            <a:endParaRPr/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rgbClr val="E36C09"/>
              </a:buClr>
              <a:buSzPts val="1920"/>
              <a:buFont typeface="Noto Sans Symbols"/>
              <a:buChar char="◻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步驟4：將SD卡插到Raspberry PI並開機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9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步驟1：下載映像檔</a:t>
            </a:r>
            <a:endParaRPr/>
          </a:p>
        </p:txBody>
      </p:sp>
      <p:sp>
        <p:nvSpPr>
          <p:cNvPr id="313" name="Google Shape;313;p39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260"/>
              <a:buFont typeface="Noto Sans Symbols"/>
              <a:buChar char="◻"/>
            </a:pPr>
            <a:r>
              <a:rPr b="1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官方下載網頁</a:t>
            </a:r>
            <a:endParaRPr/>
          </a:p>
          <a:p>
            <a:pPr indent="-285750" lvl="1" marL="742950" marR="0" rtl="0" algn="l">
              <a:spcBef>
                <a:spcPts val="360"/>
              </a:spcBef>
              <a:spcAft>
                <a:spcPts val="0"/>
              </a:spcAft>
              <a:buClr>
                <a:srgbClr val="538CD5"/>
              </a:buClr>
              <a:buSzPts val="1260"/>
              <a:buFont typeface="Noto Sans Symbols"/>
              <a:buChar char="•"/>
            </a:pPr>
            <a:r>
              <a:rPr b="0" i="0" lang="en-US" sz="1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http://www.raspberrypi.org/downloads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420"/>
              </a:spcBef>
              <a:spcAft>
                <a:spcPts val="0"/>
              </a:spcAft>
              <a:buClr>
                <a:srgbClr val="E36C09"/>
              </a:buClr>
              <a:buSzPts val="1260"/>
              <a:buFont typeface="Noto Sans Symbols"/>
              <a:buChar char="◻"/>
            </a:pP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選擇映像檔(image)</a:t>
            </a:r>
            <a:endParaRPr/>
          </a:p>
          <a:p>
            <a:pPr indent="-285750" lvl="1" marL="742950" marR="0" rtl="0" algn="l">
              <a:spcBef>
                <a:spcPts val="360"/>
              </a:spcBef>
              <a:spcAft>
                <a:spcPts val="0"/>
              </a:spcAft>
              <a:buClr>
                <a:srgbClr val="538CD5"/>
              </a:buClr>
              <a:buSzPts val="1260"/>
              <a:buFont typeface="Noto Sans Symbols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NOOBS</a:t>
            </a:r>
            <a:endParaRPr/>
          </a:p>
          <a:p>
            <a:pPr indent="-285750" lvl="1" marL="742950" marR="0" rtl="0" algn="l">
              <a:spcBef>
                <a:spcPts val="360"/>
              </a:spcBef>
              <a:spcAft>
                <a:spcPts val="0"/>
              </a:spcAft>
              <a:buClr>
                <a:srgbClr val="538CD5"/>
              </a:buClr>
              <a:buSzPts val="1260"/>
              <a:buFont typeface="Noto Sans Symbols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</a:t>
            </a: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Raspbian(推薦)</a:t>
            </a:r>
            <a:endParaRPr/>
          </a:p>
          <a:p>
            <a:pPr indent="-285750" lvl="1" marL="742950" marR="0" rtl="0" algn="l">
              <a:spcBef>
                <a:spcPts val="360"/>
              </a:spcBef>
              <a:spcAft>
                <a:spcPts val="0"/>
              </a:spcAft>
              <a:buClr>
                <a:srgbClr val="538CD5"/>
              </a:buClr>
              <a:buSzPts val="1260"/>
              <a:buFont typeface="Noto Sans Symbols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Pidora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spcBef>
                <a:spcPts val="360"/>
              </a:spcBef>
              <a:spcAft>
                <a:spcPts val="0"/>
              </a:spcAft>
              <a:buClr>
                <a:srgbClr val="538CD5"/>
              </a:buClr>
              <a:buSzPts val="1260"/>
              <a:buFont typeface="Noto Sans Symbols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RISC OS</a:t>
            </a:r>
            <a:endParaRPr/>
          </a:p>
          <a:p>
            <a:pPr indent="-285750" lvl="1" marL="742950" marR="0" rtl="0" algn="l">
              <a:spcBef>
                <a:spcPts val="360"/>
              </a:spcBef>
              <a:spcAft>
                <a:spcPts val="0"/>
              </a:spcAft>
              <a:buClr>
                <a:srgbClr val="538CD5"/>
              </a:buClr>
              <a:buSzPts val="1260"/>
              <a:buFont typeface="Noto Sans Symbols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RaspBMC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spcBef>
                <a:spcPts val="360"/>
              </a:spcBef>
              <a:spcAft>
                <a:spcPts val="0"/>
              </a:spcAft>
              <a:buClr>
                <a:srgbClr val="538CD5"/>
              </a:buClr>
              <a:buSzPts val="1260"/>
              <a:buFont typeface="Noto Sans Symbols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Arch</a:t>
            </a:r>
            <a:endParaRPr/>
          </a:p>
          <a:p>
            <a:pPr indent="-285750" lvl="1" marL="742950" marR="0" rtl="0" algn="l">
              <a:spcBef>
                <a:spcPts val="360"/>
              </a:spcBef>
              <a:spcAft>
                <a:spcPts val="0"/>
              </a:spcAft>
              <a:buClr>
                <a:srgbClr val="538CD5"/>
              </a:buClr>
              <a:buSzPts val="1260"/>
              <a:buFont typeface="Noto Sans Symbols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OpenELEC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39"/>
          <p:cNvSpPr txBox="1"/>
          <p:nvPr>
            <p:ph idx="12" type="sldNum"/>
          </p:nvPr>
        </p:nvSpPr>
        <p:spPr>
          <a:xfrm>
            <a:off x="7704756" y="6356352"/>
            <a:ext cx="9820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4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5" name="Google Shape;315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92789" y="3140968"/>
            <a:ext cx="324078" cy="28547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3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84856" y="3469945"/>
            <a:ext cx="339662" cy="29027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3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260288" y="3867761"/>
            <a:ext cx="346367" cy="304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3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279150" y="4196853"/>
            <a:ext cx="327505" cy="278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3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284856" y="4476685"/>
            <a:ext cx="317984" cy="2684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39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278622" y="4767077"/>
            <a:ext cx="328033" cy="324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39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491880" y="2598586"/>
            <a:ext cx="4875322" cy="37535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步驟2：將映像檔燒錄至SD卡 (for Windows)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40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260"/>
              <a:buFont typeface="Noto Sans Symbols"/>
              <a:buChar char="◻"/>
            </a:pPr>
            <a:r>
              <a:rPr b="1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下載燒錄軟體</a:t>
            </a:r>
            <a:endParaRPr b="1" i="0" sz="2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spcBef>
                <a:spcPts val="360"/>
              </a:spcBef>
              <a:spcAft>
                <a:spcPts val="0"/>
              </a:spcAft>
              <a:buClr>
                <a:srgbClr val="538CD5"/>
              </a:buClr>
              <a:buSzPts val="1260"/>
              <a:buFont typeface="Noto Sans Symbols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Win32 Disk Imager</a:t>
            </a:r>
            <a:endParaRPr/>
          </a:p>
          <a:p>
            <a:pPr indent="-228600" lvl="2" marL="1143000" marR="0" rtl="0" algn="l">
              <a:spcBef>
                <a:spcPts val="300"/>
              </a:spcBef>
              <a:spcAft>
                <a:spcPts val="0"/>
              </a:spcAft>
              <a:buClr>
                <a:srgbClr val="E36C09"/>
              </a:buClr>
              <a:buSzPts val="1125"/>
              <a:buFont typeface="Noto Sans Symbols"/>
              <a:buChar char="■"/>
            </a:pPr>
            <a:r>
              <a:rPr b="0" i="0" lang="en-US" sz="15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http://sourceforge.net/projects/win32diskimager/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62890" lvl="0" marL="342900" marR="0" rtl="0" algn="l">
              <a:spcBef>
                <a:spcPts val="420"/>
              </a:spcBef>
              <a:spcAft>
                <a:spcPts val="0"/>
              </a:spcAft>
              <a:buClr>
                <a:srgbClr val="E36C09"/>
              </a:buClr>
              <a:buSzPts val="1260"/>
              <a:buFont typeface="Noto Sans Symbols"/>
              <a:buNone/>
            </a:pPr>
            <a:r>
              <a:t/>
            </a:r>
            <a:endParaRPr b="1" i="0" sz="2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420"/>
              </a:spcBef>
              <a:spcAft>
                <a:spcPts val="0"/>
              </a:spcAft>
              <a:buClr>
                <a:srgbClr val="E36C09"/>
              </a:buClr>
              <a:buSzPts val="1260"/>
              <a:buFont typeface="Noto Sans Symbols"/>
              <a:buChar char="◻"/>
            </a:pPr>
            <a:r>
              <a:rPr b="1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燒錄映像檔</a:t>
            </a:r>
            <a:endParaRPr/>
          </a:p>
          <a:p>
            <a:pPr indent="-285750" lvl="1" marL="742950" marR="0" rtl="0" algn="l">
              <a:spcBef>
                <a:spcPts val="360"/>
              </a:spcBef>
              <a:spcAft>
                <a:spcPts val="0"/>
              </a:spcAft>
              <a:buClr>
                <a:srgbClr val="538CD5"/>
              </a:buClr>
              <a:buSzPts val="1260"/>
              <a:buFont typeface="Noto Sans Symbols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開啟Win32DiskImager</a:t>
            </a:r>
            <a:endParaRPr b="0" i="0" sz="2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spcBef>
                <a:spcPts val="360"/>
              </a:spcBef>
              <a:spcAft>
                <a:spcPts val="0"/>
              </a:spcAft>
              <a:buClr>
                <a:srgbClr val="538CD5"/>
              </a:buClr>
              <a:buSzPts val="1260"/>
              <a:buFont typeface="Noto Sans Symbols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選取映像檔及欲燒入SD卡路徑並開始燒錄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14300" lvl="2" marL="11430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80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2" marL="685891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80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40"/>
          <p:cNvSpPr txBox="1"/>
          <p:nvPr>
            <p:ph idx="12" type="sldNum"/>
          </p:nvPr>
        </p:nvSpPr>
        <p:spPr>
          <a:xfrm>
            <a:off x="7704756" y="6356352"/>
            <a:ext cx="9820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4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9" name="Google Shape;329;p40"/>
          <p:cNvPicPr preferRelativeResize="0"/>
          <p:nvPr/>
        </p:nvPicPr>
        <p:blipFill rotWithShape="1">
          <a:blip r:embed="rId4">
            <a:alphaModFix/>
          </a:blip>
          <a:srcRect b="15856" l="14024" r="15858" t="14024"/>
          <a:stretch/>
        </p:blipFill>
        <p:spPr>
          <a:xfrm>
            <a:off x="3131840" y="2060848"/>
            <a:ext cx="360040" cy="360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40"/>
          <p:cNvPicPr preferRelativeResize="0"/>
          <p:nvPr/>
        </p:nvPicPr>
        <p:blipFill rotWithShape="1">
          <a:blip r:embed="rId5">
            <a:alphaModFix/>
          </a:blip>
          <a:srcRect b="23656" l="23423" r="38747" t="15862"/>
          <a:stretch/>
        </p:blipFill>
        <p:spPr>
          <a:xfrm>
            <a:off x="5724128" y="1484784"/>
            <a:ext cx="3096343" cy="27845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4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627784" y="4656064"/>
            <a:ext cx="3608383" cy="1684166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40"/>
          <p:cNvSpPr/>
          <p:nvPr/>
        </p:nvSpPr>
        <p:spPr>
          <a:xfrm>
            <a:off x="5724128" y="4853459"/>
            <a:ext cx="720080" cy="432048"/>
          </a:xfrm>
          <a:prstGeom prst="roundRect">
            <a:avLst>
              <a:gd fmla="val 16667" name="adj"/>
            </a:avLst>
          </a:prstGeom>
          <a:noFill/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40"/>
          <p:cNvSpPr/>
          <p:nvPr/>
        </p:nvSpPr>
        <p:spPr>
          <a:xfrm>
            <a:off x="2494113" y="4853459"/>
            <a:ext cx="3096344" cy="432048"/>
          </a:xfrm>
          <a:prstGeom prst="roundRect">
            <a:avLst>
              <a:gd fmla="val 16667" name="adj"/>
            </a:avLst>
          </a:prstGeom>
          <a:noFill/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p40"/>
          <p:cNvSpPr/>
          <p:nvPr/>
        </p:nvSpPr>
        <p:spPr>
          <a:xfrm>
            <a:off x="5598813" y="4317004"/>
            <a:ext cx="127470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選擇SD卡位置</a:t>
            </a:r>
            <a:endParaRPr/>
          </a:p>
        </p:txBody>
      </p:sp>
      <p:sp>
        <p:nvSpPr>
          <p:cNvPr id="335" name="Google Shape;335;p40"/>
          <p:cNvSpPr/>
          <p:nvPr/>
        </p:nvSpPr>
        <p:spPr>
          <a:xfrm>
            <a:off x="2037152" y="4293096"/>
            <a:ext cx="134697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選擇image位置</a:t>
            </a:r>
            <a:endParaRPr/>
          </a:p>
        </p:txBody>
      </p:sp>
      <p:sp>
        <p:nvSpPr>
          <p:cNvPr id="336" name="Google Shape;336;p40"/>
          <p:cNvSpPr/>
          <p:nvPr/>
        </p:nvSpPr>
        <p:spPr>
          <a:xfrm rot="10800000">
            <a:off x="5076056" y="6226138"/>
            <a:ext cx="144016" cy="290749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40"/>
          <p:cNvSpPr/>
          <p:nvPr/>
        </p:nvSpPr>
        <p:spPr>
          <a:xfrm rot="10800000">
            <a:off x="4359967" y="6194855"/>
            <a:ext cx="144016" cy="290749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Google Shape;338;p40"/>
          <p:cNvSpPr/>
          <p:nvPr/>
        </p:nvSpPr>
        <p:spPr>
          <a:xfrm>
            <a:off x="5187706" y="6402482"/>
            <a:ext cx="221503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Write: 將image寫入至SD卡</a:t>
            </a:r>
            <a:endParaRPr/>
          </a:p>
        </p:txBody>
      </p:sp>
      <p:sp>
        <p:nvSpPr>
          <p:cNvPr id="339" name="Google Shape;339;p40"/>
          <p:cNvSpPr/>
          <p:nvPr/>
        </p:nvSpPr>
        <p:spPr>
          <a:xfrm>
            <a:off x="630615" y="6383736"/>
            <a:ext cx="387336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Read: 將SD卡儲存至image路徑, 可備份整個系統</a:t>
            </a:r>
            <a:endParaRPr/>
          </a:p>
        </p:txBody>
      </p:sp>
      <p:cxnSp>
        <p:nvCxnSpPr>
          <p:cNvPr id="340" name="Google Shape;340;p40"/>
          <p:cNvCxnSpPr/>
          <p:nvPr/>
        </p:nvCxnSpPr>
        <p:spPr>
          <a:xfrm>
            <a:off x="2339752" y="4581128"/>
            <a:ext cx="154361" cy="272331"/>
          </a:xfrm>
          <a:prstGeom prst="straightConnector1">
            <a:avLst/>
          </a:prstGeom>
          <a:noFill/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41" name="Google Shape;341;p40"/>
          <p:cNvCxnSpPr/>
          <p:nvPr/>
        </p:nvCxnSpPr>
        <p:spPr>
          <a:xfrm flipH="1">
            <a:off x="6447018" y="4561827"/>
            <a:ext cx="141206" cy="281704"/>
          </a:xfrm>
          <a:prstGeom prst="straightConnector1">
            <a:avLst/>
          </a:prstGeom>
          <a:noFill/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1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步驟3：調整開機設定檔</a:t>
            </a:r>
            <a:endParaRPr/>
          </a:p>
        </p:txBody>
      </p:sp>
      <p:sp>
        <p:nvSpPr>
          <p:cNvPr id="347" name="Google Shape;347;p41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拿到 PI 3, 想使用序列埠連線, 會發現出現亂碼, 該怎麼辦？</a:t>
            </a:r>
            <a:b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b="0" i="0" lang="en-US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使用螢幕鍵盤滑鼠就可以忽略這問題</a:t>
            </a: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/>
          </a:p>
          <a:p>
            <a:pPr indent="-251459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Sol: 在SD卡根目錄的 </a:t>
            </a:r>
            <a:r>
              <a:rPr b="1" i="0" lang="en-US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config.txt</a:t>
            </a: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底下加上這三行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41"/>
          <p:cNvSpPr/>
          <p:nvPr/>
        </p:nvSpPr>
        <p:spPr>
          <a:xfrm>
            <a:off x="714400" y="6237313"/>
            <a:ext cx="792088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https://www.raspberrypi.com.tw/10842/raspberry-pi-3-uart-overlay-workaround/</a:t>
            </a:r>
            <a:endParaRPr/>
          </a:p>
        </p:txBody>
      </p:sp>
      <p:sp>
        <p:nvSpPr>
          <p:cNvPr id="349" name="Google Shape;349;p41"/>
          <p:cNvSpPr/>
          <p:nvPr/>
        </p:nvSpPr>
        <p:spPr>
          <a:xfrm>
            <a:off x="971600" y="2743760"/>
            <a:ext cx="7406480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因為原本 Pi 3 內建的硬體 UART 被 BCM2837 SoC 拿去給 Bluetooth 晶片組使用，而原本的 UART 輸出腳位(GPIOs 14 &amp; 15)改成用 mini-uart port。意思是原本硬體 UART 有獨立的 clock divisor，因此 baud rate 可以維持在 115200，可是 mini-uart 使用系統核心時脈，實際只能跑到 72000 左右的 baud rate，因此當使用 115200 的 baud rate 連線就會出現亂碼</a:t>
            </a:r>
            <a:endParaRPr/>
          </a:p>
        </p:txBody>
      </p:sp>
      <p:sp>
        <p:nvSpPr>
          <p:cNvPr id="350" name="Google Shape;350;p41"/>
          <p:cNvSpPr/>
          <p:nvPr/>
        </p:nvSpPr>
        <p:spPr>
          <a:xfrm>
            <a:off x="827584" y="5194692"/>
            <a:ext cx="2610395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force_turbo=1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dtoverlay=pi3-miniuart-bt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enable_uart=1</a:t>
            </a:r>
            <a:endParaRPr sz="18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41"/>
          <p:cNvSpPr/>
          <p:nvPr/>
        </p:nvSpPr>
        <p:spPr>
          <a:xfrm>
            <a:off x="755576" y="2743760"/>
            <a:ext cx="7848872" cy="1754326"/>
          </a:xfrm>
          <a:prstGeom prst="roundRect">
            <a:avLst>
              <a:gd fmla="val 16667" name="adj"/>
            </a:avLst>
          </a:prstGeom>
          <a:noFill/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41"/>
          <p:cNvSpPr/>
          <p:nvPr/>
        </p:nvSpPr>
        <p:spPr>
          <a:xfrm>
            <a:off x="4043619" y="5194691"/>
            <a:ext cx="396615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強制 CPU 的時脈維持 1.2GHz 的時脈</a:t>
            </a:r>
            <a:endParaRPr sz="1800">
              <a:solidFill>
                <a:srgbClr val="37373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映射 Bluetooth 至 mini UART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通訊網路實驗</a:t>
            </a:r>
            <a:endParaRPr/>
          </a:p>
        </p:txBody>
      </p:sp>
      <p:sp>
        <p:nvSpPr>
          <p:cNvPr id="113" name="Google Shape;113;p15"/>
          <p:cNvSpPr txBox="1"/>
          <p:nvPr>
            <p:ph idx="1" type="body"/>
          </p:nvPr>
        </p:nvSpPr>
        <p:spPr>
          <a:xfrm>
            <a:off x="379314" y="2420888"/>
            <a:ext cx="8385373" cy="1815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2400"/>
              <a:buFont typeface="Noto Sans Symbols"/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IoT應用</a:t>
            </a:r>
            <a:endParaRPr b="0" i="0" sz="4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1200"/>
              </a:spcBef>
              <a:spcAft>
                <a:spcPts val="0"/>
              </a:spcAft>
              <a:buClr>
                <a:srgbClr val="E36C09"/>
              </a:buClr>
              <a:buSzPts val="3600"/>
              <a:buFont typeface="Noto Sans Symbols"/>
              <a:buNone/>
            </a:pPr>
            <a:r>
              <a:rPr b="1" i="0" lang="en-US" sz="60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Raspberry Pi Introduction</a:t>
            </a:r>
            <a:endParaRPr b="1" i="0" sz="600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2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步驟3：調整開機設定檔</a:t>
            </a:r>
            <a:endParaRPr/>
          </a:p>
        </p:txBody>
      </p:sp>
      <p:pic>
        <p:nvPicPr>
          <p:cNvPr id="358" name="Google Shape;358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0" y="2420888"/>
            <a:ext cx="4048259" cy="301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9512" y="2420888"/>
            <a:ext cx="3963218" cy="3023485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42"/>
          <p:cNvSpPr/>
          <p:nvPr/>
        </p:nvSpPr>
        <p:spPr>
          <a:xfrm>
            <a:off x="1259632" y="2038980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原本</a:t>
            </a:r>
            <a:endParaRPr/>
          </a:p>
        </p:txBody>
      </p:sp>
      <p:sp>
        <p:nvSpPr>
          <p:cNvPr id="361" name="Google Shape;361;p42"/>
          <p:cNvSpPr/>
          <p:nvPr/>
        </p:nvSpPr>
        <p:spPr>
          <a:xfrm>
            <a:off x="6157547" y="2051556"/>
            <a:ext cx="87716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修改後</a:t>
            </a:r>
            <a:endParaRPr/>
          </a:p>
        </p:txBody>
      </p:sp>
      <p:sp>
        <p:nvSpPr>
          <p:cNvPr id="362" name="Google Shape;362;p42"/>
          <p:cNvSpPr/>
          <p:nvPr/>
        </p:nvSpPr>
        <p:spPr>
          <a:xfrm>
            <a:off x="5328537" y="5439219"/>
            <a:ext cx="253518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使用 DTO 重新映射腳位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3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步驟4：電腦端準備 USB 轉 TTL 序列傳輸線</a:t>
            </a:r>
            <a:endParaRPr/>
          </a:p>
        </p:txBody>
      </p:sp>
      <p:sp>
        <p:nvSpPr>
          <p:cNvPr id="368" name="Google Shape;368;p43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從序列埠登入到 Raspberry Pi</a:t>
            </a:r>
            <a:endParaRPr/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透過 USB 轉 TTL 序列傳輸線，就可以在不需要螢幕和鍵盤滑鼠的情況下登入 Raspberry Pi</a:t>
            </a:r>
            <a:endParaRPr/>
          </a:p>
          <a:p>
            <a:pPr indent="-251459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有兩種晶片組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PL2303HX: 支援Windows XP/Vista/7, Linux</a:t>
            </a:r>
            <a:endParaRPr/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PL2303HXD:支援Windows 8/10, MAC</a:t>
            </a:r>
            <a:endParaRPr/>
          </a:p>
          <a:p>
            <a:pPr indent="-228600" lvl="2" marL="1143000" marR="0" rtl="0" algn="l">
              <a:spcBef>
                <a:spcPts val="320"/>
              </a:spcBef>
              <a:spcAft>
                <a:spcPts val="0"/>
              </a:spcAft>
              <a:buClr>
                <a:srgbClr val="E36C09"/>
              </a:buClr>
              <a:buSzPts val="12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Driver: </a:t>
            </a:r>
            <a:r>
              <a:rPr b="0" i="0" lang="en-US" sz="16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http://www.prolific.com.tw/US/ShowProduct.aspx?p_id=225&amp;pcid=41</a:t>
            </a: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4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步驟4：電腦端準備 USB 轉 TTL 序列傳輸線</a:t>
            </a:r>
            <a:b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(for Windows)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44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安裝完驅動, 在裝置管理員可發現多一個連接阜</a:t>
            </a:r>
            <a:b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(下圖為 COM3)</a:t>
            </a:r>
            <a:endParaRPr/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我的電腦 -&gt; 右鍵-&gt; 內容-&gt; 裝置管理員</a:t>
            </a:r>
            <a:endParaRPr/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使用putty連線 (設定Serial port 與 Speed)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onnect-to-serial" id="375" name="Google Shape;375;p44"/>
          <p:cNvPicPr preferRelativeResize="0"/>
          <p:nvPr/>
        </p:nvPicPr>
        <p:blipFill rotWithShape="1">
          <a:blip r:embed="rId3">
            <a:alphaModFix/>
          </a:blip>
          <a:srcRect b="39845" l="2480" r="43293" t="44857"/>
          <a:stretch/>
        </p:blipFill>
        <p:spPr>
          <a:xfrm>
            <a:off x="457200" y="4221088"/>
            <a:ext cx="3672408" cy="864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16016" y="3411460"/>
            <a:ext cx="3456384" cy="331606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44"/>
          <p:cNvSpPr/>
          <p:nvPr/>
        </p:nvSpPr>
        <p:spPr>
          <a:xfrm>
            <a:off x="5940152" y="4077072"/>
            <a:ext cx="2304256" cy="360040"/>
          </a:xfrm>
          <a:prstGeom prst="roundRect">
            <a:avLst>
              <a:gd fmla="val 16667" name="adj"/>
            </a:avLst>
          </a:prstGeom>
          <a:noFill/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5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步驟5：將SD卡插到Raspberry PI並開機</a:t>
            </a:r>
            <a:endParaRPr/>
          </a:p>
        </p:txBody>
      </p:sp>
      <p:sp>
        <p:nvSpPr>
          <p:cNvPr id="383" name="Google Shape;383;p45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從序列埠登入到 Raspberry Pi</a:t>
            </a:r>
            <a:endParaRPr/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透過 USB 轉 TTL 序列傳輸線，就可以在不需要螢幕和鍵盤滑鼠的情況下登入 Raspberry Pi</a:t>
            </a:r>
            <a:endParaRPr/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預設登入帳密</a:t>
            </a:r>
            <a:endParaRPr/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ID: pi</a:t>
            </a:r>
            <a:endParaRPr/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PW: raspberry</a:t>
            </a:r>
            <a:endParaRPr/>
          </a:p>
          <a:p>
            <a:pPr indent="-251459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</a:pPr>
            <a:r>
              <a:t/>
            </a:r>
            <a:endParaRPr b="1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61290" lvl="1" marL="742950" marR="0" rtl="0" algn="l">
              <a:spcBef>
                <a:spcPts val="560"/>
              </a:spcBef>
              <a:spcAft>
                <a:spcPts val="0"/>
              </a:spcAft>
              <a:buClr>
                <a:srgbClr val="538CD5"/>
              </a:buClr>
              <a:buSzPts val="1960"/>
              <a:buFont typeface="Noto Sans Symbols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45"/>
          <p:cNvSpPr txBox="1"/>
          <p:nvPr>
            <p:ph idx="12" type="sldNum"/>
          </p:nvPr>
        </p:nvSpPr>
        <p:spPr>
          <a:xfrm>
            <a:off x="7704756" y="6356352"/>
            <a:ext cx="9820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4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onnect-serial-to-raspberry-pi-model-b" id="385" name="Google Shape;385;p45"/>
          <p:cNvPicPr preferRelativeResize="0"/>
          <p:nvPr/>
        </p:nvPicPr>
        <p:blipFill rotWithShape="1">
          <a:blip r:embed="rId3">
            <a:alphaModFix/>
          </a:blip>
          <a:srcRect b="42351" l="0" r="23755" t="20741"/>
          <a:stretch/>
        </p:blipFill>
        <p:spPr>
          <a:xfrm>
            <a:off x="1496402" y="4025762"/>
            <a:ext cx="6151195" cy="2232249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45"/>
          <p:cNvSpPr/>
          <p:nvPr/>
        </p:nvSpPr>
        <p:spPr>
          <a:xfrm>
            <a:off x="1619671" y="6356352"/>
            <a:ext cx="590465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https://www.raspberrypi.com.tw/tag/usb-to-ttl/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6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步驟5：將SD卡插到Raspberry PI並開機</a:t>
            </a:r>
            <a:endParaRPr/>
          </a:p>
        </p:txBody>
      </p:sp>
      <p:sp>
        <p:nvSpPr>
          <p:cNvPr id="392" name="Google Shape;392;p46"/>
          <p:cNvSpPr/>
          <p:nvPr/>
        </p:nvSpPr>
        <p:spPr>
          <a:xfrm>
            <a:off x="2779682" y="6165303"/>
            <a:ext cx="358463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還是沒有畫面? -&gt; 電腦重開機試試</a:t>
            </a:r>
            <a:endParaRPr/>
          </a:p>
        </p:txBody>
      </p:sp>
      <p:pic>
        <p:nvPicPr>
          <p:cNvPr id="393" name="Google Shape;393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1600" y="1741484"/>
            <a:ext cx="7562832" cy="43111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7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PI的環境設定</a:t>
            </a:r>
            <a:endParaRPr/>
          </a:p>
        </p:txBody>
      </p:sp>
      <p:sp>
        <p:nvSpPr>
          <p:cNvPr id="399" name="Google Shape;399;p47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680"/>
              <a:buFont typeface="Noto Sans Symbols"/>
              <a:buChar char="◻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擴充SD卡空間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預設只有使用約2G的空間 -&gt; 可是SD卡有32G</a:t>
            </a:r>
            <a:endParaRPr/>
          </a:p>
          <a:p>
            <a:pPr indent="-251459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在terminal下輸入: </a:t>
            </a:r>
            <a:r>
              <a:rPr b="1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sudo raspi-config -&gt; 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選擇「</a:t>
            </a:r>
            <a:r>
              <a:rPr b="1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Expand Filesystem 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」</a:t>
            </a:r>
            <a:endParaRPr b="1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Reboot後系統所能使用的空間就為SD卡所擁有的空間</a:t>
            </a:r>
            <a:endParaRPr/>
          </a:p>
          <a:p>
            <a:pPr indent="-251459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0" name="Google Shape;400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35696" y="3789040"/>
            <a:ext cx="5256584" cy="2996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8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PI的環境設定</a:t>
            </a:r>
            <a:endParaRPr/>
          </a:p>
        </p:txBody>
      </p:sp>
      <p:sp>
        <p:nvSpPr>
          <p:cNvPr id="406" name="Google Shape;406;p48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680"/>
              <a:buFont typeface="Noto Sans Symbols"/>
              <a:buChar char="◻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設定Wi-Fi</a:t>
            </a:r>
            <a:endParaRPr/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使用螢幕鍵盤滑鼠, 可以直接點選Wi-Fi</a:t>
            </a:r>
            <a:b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-&gt; 那TTL的方式要怎麼設定Wi-Fi?</a:t>
            </a:r>
            <a:endParaRPr/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</a:t>
            </a:r>
            <a:endParaRPr/>
          </a:p>
          <a:p>
            <a:pPr indent="-4572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Calibri"/>
              <a:buAutoNum type="arabicPeriod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sudo nano /etc/wpa_supplicant/wpa_supplicant.conf  (編輯設定檔)</a:t>
            </a:r>
            <a:endParaRPr/>
          </a:p>
          <a:p>
            <a:pPr indent="-4572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Calibri"/>
              <a:buAutoNum type="arabicPeriod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填寫SSID與密碼 (新增下面欄位)</a:t>
            </a:r>
            <a:endParaRPr/>
          </a:p>
          <a:p>
            <a:pPr indent="-3683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Calibri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Calibri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Calibri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Calibri"/>
              <a:buAutoNum type="arabicPeriod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重開機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2" marL="1143000" marR="0" rtl="0" algn="l">
              <a:spcBef>
                <a:spcPts val="320"/>
              </a:spcBef>
              <a:spcAft>
                <a:spcPts val="0"/>
              </a:spcAft>
              <a:buClr>
                <a:srgbClr val="E36C09"/>
              </a:buClr>
              <a:buSzPts val="12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sudo reboot</a:t>
            </a:r>
            <a:endParaRPr/>
          </a:p>
          <a:p>
            <a:pPr indent="-4572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Calibri"/>
              <a:buAutoNum type="arabicPeriod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使用 ifconfig 與 iwconfig 檢查連線狀態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p48"/>
          <p:cNvSpPr/>
          <p:nvPr/>
        </p:nvSpPr>
        <p:spPr>
          <a:xfrm>
            <a:off x="4283968" y="4221088"/>
            <a:ext cx="2664296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network={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        ssid= "</a:t>
            </a:r>
            <a:r>
              <a:rPr b="1" lang="en-US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your_ap</a:t>
            </a:r>
            <a:r>
              <a:rPr b="1" lang="en-US" sz="18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"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        psk= "</a:t>
            </a:r>
            <a:r>
              <a:rPr b="1" lang="en-US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your_passwd</a:t>
            </a:r>
            <a:r>
              <a:rPr b="1" lang="en-US" sz="18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"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endParaRPr/>
          </a:p>
        </p:txBody>
      </p:sp>
      <p:sp>
        <p:nvSpPr>
          <p:cNvPr id="408" name="Google Shape;408;p48"/>
          <p:cNvSpPr/>
          <p:nvPr/>
        </p:nvSpPr>
        <p:spPr>
          <a:xfrm rot="-3675706">
            <a:off x="3928903" y="4059622"/>
            <a:ext cx="216024" cy="432048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9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PI的環境設定</a:t>
            </a:r>
            <a:endParaRPr/>
          </a:p>
        </p:txBody>
      </p:sp>
      <p:sp>
        <p:nvSpPr>
          <p:cNvPr id="414" name="Google Shape;414;p49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680"/>
              <a:buFont typeface="Noto Sans Symbols"/>
              <a:buChar char="◻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設定Wi-Fi</a:t>
            </a:r>
            <a:endParaRPr/>
          </a:p>
          <a:p>
            <a:pPr indent="-285750" lvl="1" marL="742950" marR="0" rtl="0" algn="l">
              <a:spcBef>
                <a:spcPts val="480"/>
              </a:spcBef>
              <a:spcAft>
                <a:spcPts val="0"/>
              </a:spcAft>
              <a:buClr>
                <a:srgbClr val="538CD5"/>
              </a:buClr>
              <a:buSzPts val="1680"/>
              <a:buFont typeface="Noto Sans Symbols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編輯設定檔之示意圖</a:t>
            </a:r>
            <a:endParaRPr/>
          </a:p>
        </p:txBody>
      </p:sp>
      <p:pic>
        <p:nvPicPr>
          <p:cNvPr id="415" name="Google Shape;4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9632" y="2655603"/>
            <a:ext cx="7200800" cy="4104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0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PI的環境設定</a:t>
            </a:r>
            <a:endParaRPr/>
          </a:p>
        </p:txBody>
      </p:sp>
      <p:sp>
        <p:nvSpPr>
          <p:cNvPr id="421" name="Google Shape;421;p50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680"/>
              <a:buFont typeface="Noto Sans Symbols"/>
              <a:buChar char="◻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文字編輯器 nano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spcBef>
                <a:spcPts val="480"/>
              </a:spcBef>
              <a:spcAft>
                <a:spcPts val="0"/>
              </a:spcAft>
              <a:buClr>
                <a:srgbClr val="538CD5"/>
              </a:buClr>
              <a:buSzPts val="1680"/>
              <a:buFont typeface="Noto Sans Symbols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編輯結束按 </a:t>
            </a:r>
            <a:r>
              <a:rPr b="1" i="0" lang="en-US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ctrl + x</a:t>
            </a: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離開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2" marL="1143000" marR="0" rtl="0" algn="l">
              <a:spcBef>
                <a:spcPts val="400"/>
              </a:spcBef>
              <a:spcAft>
                <a:spcPts val="0"/>
              </a:spcAft>
              <a:buClr>
                <a:srgbClr val="E36C09"/>
              </a:buClr>
              <a:buSzPts val="1500"/>
              <a:buFont typeface="Noto Sans Symbols"/>
              <a:buChar char="■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若有變動, 會問你是否存檔, 輸入 </a:t>
            </a:r>
            <a:r>
              <a:rPr b="1" i="0" lang="en-US" sz="2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即可</a:t>
            </a:r>
            <a:endParaRPr/>
          </a:p>
        </p:txBody>
      </p:sp>
      <p:pic>
        <p:nvPicPr>
          <p:cNvPr id="422" name="Google Shape;422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0383" y="3068960"/>
            <a:ext cx="6283234" cy="35817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1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PI的環境設定</a:t>
            </a:r>
            <a:endParaRPr/>
          </a:p>
        </p:txBody>
      </p:sp>
      <p:sp>
        <p:nvSpPr>
          <p:cNvPr id="428" name="Google Shape;428;p51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680"/>
              <a:buFont typeface="Noto Sans Symbols"/>
              <a:buChar char="◻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網路設定好之後, 可以開始建立想要的服務</a:t>
            </a:r>
            <a:b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-&gt; 使用apt-get安裝程式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spcBef>
                <a:spcPts val="480"/>
              </a:spcBef>
              <a:spcAft>
                <a:spcPts val="0"/>
              </a:spcAft>
              <a:buClr>
                <a:srgbClr val="538CD5"/>
              </a:buClr>
              <a:buSzPts val="1680"/>
              <a:buFont typeface="Noto Sans Symbols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APT = Advanced Packaging Tools</a:t>
            </a:r>
            <a:endParaRPr/>
          </a:p>
          <a:p>
            <a:pPr indent="-285750" lvl="1" marL="742950" marR="0" rtl="0" algn="l">
              <a:spcBef>
                <a:spcPts val="480"/>
              </a:spcBef>
              <a:spcAft>
                <a:spcPts val="0"/>
              </a:spcAft>
              <a:buClr>
                <a:srgbClr val="538CD5"/>
              </a:buClr>
              <a:buSzPts val="1680"/>
              <a:buFont typeface="Noto Sans Symbols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連上網路自動下載程式來安裝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2" marL="1143000" marR="0" rtl="0" algn="l">
              <a:spcBef>
                <a:spcPts val="400"/>
              </a:spcBef>
              <a:spcAft>
                <a:spcPts val="0"/>
              </a:spcAft>
              <a:buClr>
                <a:srgbClr val="E36C09"/>
              </a:buClr>
              <a:buSzPts val="1500"/>
              <a:buFont typeface="Noto Sans Symbols"/>
              <a:buChar char="■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(類似Appstore與Google play線上商店的概念)</a:t>
            </a:r>
            <a:endParaRPr/>
          </a:p>
          <a:p>
            <a:pPr indent="-179069" lvl="1" marL="742950" marR="0" rtl="0" algn="l">
              <a:spcBef>
                <a:spcPts val="480"/>
              </a:spcBef>
              <a:spcAft>
                <a:spcPts val="0"/>
              </a:spcAft>
              <a:buClr>
                <a:srgbClr val="538CD5"/>
              </a:buClr>
              <a:buSzPts val="168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560"/>
              </a:spcBef>
              <a:spcAft>
                <a:spcPts val="0"/>
              </a:spcAft>
              <a:buClr>
                <a:srgbClr val="E36C09"/>
              </a:buClr>
              <a:buSzPts val="1680"/>
              <a:buFont typeface="Noto Sans Symbols"/>
              <a:buChar char="◻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Ex: sudo apt-get install apache2</a:t>
            </a:r>
            <a:endParaRPr/>
          </a:p>
          <a:p>
            <a:pPr indent="-285750" lvl="1" marL="742950" marR="0" rtl="0" algn="l">
              <a:spcBef>
                <a:spcPts val="480"/>
              </a:spcBef>
              <a:spcAft>
                <a:spcPts val="0"/>
              </a:spcAft>
              <a:buClr>
                <a:srgbClr val="538CD5"/>
              </a:buClr>
              <a:buSzPts val="1680"/>
              <a:buFont typeface="Noto Sans Symbols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安裝網頁伺服器, Apache HTTP Server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6220" lvl="0" marL="342900" marR="0" rtl="0" algn="l">
              <a:spcBef>
                <a:spcPts val="560"/>
              </a:spcBef>
              <a:spcAft>
                <a:spcPts val="0"/>
              </a:spcAft>
              <a:buClr>
                <a:srgbClr val="E36C09"/>
              </a:buClr>
              <a:buSzPts val="1680"/>
              <a:buFont typeface="Noto Sans Symbols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6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信用卡大小般的電腦</a:t>
            </a:r>
            <a:endParaRPr/>
          </a:p>
        </p:txBody>
      </p:sp>
      <p:pic>
        <p:nvPicPr>
          <p:cNvPr id="120" name="Google Shape;12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99692" y="2189471"/>
            <a:ext cx="5688632" cy="375980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6"/>
          <p:cNvSpPr/>
          <p:nvPr/>
        </p:nvSpPr>
        <p:spPr>
          <a:xfrm>
            <a:off x="1403648" y="5909114"/>
            <a:ext cx="6480720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http://www.flickr.com/photos/fotero/7697063016/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2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使用apt-get安裝程式</a:t>
            </a:r>
            <a:endParaRPr/>
          </a:p>
        </p:txBody>
      </p:sp>
      <p:sp>
        <p:nvSpPr>
          <p:cNvPr id="434" name="Google Shape;434;p52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更新套件清單: sudo apt-get update</a:t>
            </a:r>
            <a:endParaRPr/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538CD5"/>
              </a:buClr>
              <a:buSzPts val="1400"/>
              <a:buFont typeface="Noto Sans Symbols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記得先update再安裝程式or升級套件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安裝套件: sudo apt-get install &lt;pkg_name&gt;</a:t>
            </a:r>
            <a:endParaRPr/>
          </a:p>
          <a:p>
            <a:pPr indent="-251459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搜尋套件: sudo apt-cache search &lt;keyword&gt;</a:t>
            </a:r>
            <a:endParaRPr/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移除套件: sudo apt-get remove &lt;pkg_name&gt;</a:t>
            </a:r>
            <a:endParaRPr/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升級套件: sudo apt-get upgrade</a:t>
            </a:r>
            <a:endParaRPr/>
          </a:p>
          <a:p>
            <a:pPr indent="-251459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Char char="◻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彩蛋: sudo apt-get moo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E36C09"/>
              </a:buClr>
              <a:buSzPts val="144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35" name="Google Shape;435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7943" y="4941168"/>
            <a:ext cx="4152461" cy="1728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17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680"/>
              <a:buFont typeface="Noto Sans Symbols"/>
              <a:buChar char="◻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Raspberrypi.org 基金會所設計開發</a:t>
            </a:r>
            <a:endParaRPr/>
          </a:p>
          <a:p>
            <a:pPr indent="-342900" lvl="0" marL="342900" marR="0" rtl="0" algn="l">
              <a:spcBef>
                <a:spcPts val="560"/>
              </a:spcBef>
              <a:spcAft>
                <a:spcPts val="0"/>
              </a:spcAft>
              <a:buClr>
                <a:srgbClr val="E36C09"/>
              </a:buClr>
              <a:buSzPts val="1680"/>
              <a:buFont typeface="Noto Sans Symbols"/>
              <a:buChar char="◻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以低價硬體 &amp; 自由軟體刺激電腦科學教育</a:t>
            </a:r>
            <a:endParaRPr/>
          </a:p>
          <a:p>
            <a:pPr indent="-342900" lvl="0" marL="342900" marR="0" rtl="0" algn="l">
              <a:spcBef>
                <a:spcPts val="560"/>
              </a:spcBef>
              <a:spcAft>
                <a:spcPts val="0"/>
              </a:spcAft>
              <a:buClr>
                <a:srgbClr val="E36C09"/>
              </a:buClr>
              <a:buSzPts val="1680"/>
              <a:buFont typeface="Noto Sans Symbols"/>
              <a:buChar char="◻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公開的 datasheet &amp; 線路圖 &amp; 原始碼</a:t>
            </a:r>
            <a:endParaRPr/>
          </a:p>
          <a:p>
            <a:pPr indent="-342900" lvl="0" marL="342900" marR="0" rtl="0" algn="l">
              <a:spcBef>
                <a:spcPts val="560"/>
              </a:spcBef>
              <a:spcAft>
                <a:spcPts val="0"/>
              </a:spcAft>
              <a:buClr>
                <a:srgbClr val="E36C09"/>
              </a:buClr>
              <a:buSzPts val="1680"/>
              <a:buFont typeface="Noto Sans Symbols"/>
              <a:buChar char="◻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由 Element14/RS Components/Egoman 生產製造</a:t>
            </a:r>
            <a:endParaRPr/>
          </a:p>
        </p:txBody>
      </p:sp>
      <p:pic>
        <p:nvPicPr>
          <p:cNvPr id="128" name="Google Shape;12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3528" y="4304607"/>
            <a:ext cx="8420422" cy="16082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18"/>
          <p:cNvSpPr txBox="1"/>
          <p:nvPr>
            <p:ph idx="1" type="body"/>
          </p:nvPr>
        </p:nvSpPr>
        <p:spPr>
          <a:xfrm>
            <a:off x="457200" y="17113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680"/>
              <a:buFont typeface="Noto Sans Symbols"/>
              <a:buChar char="◻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Raspberry PI: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538CD5"/>
              </a:buClr>
              <a:buSzPts val="1680"/>
              <a:buFont typeface="Noto Sans Symbols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源自一個開放源程式碼的硬體專案平台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2" marL="1143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36C09"/>
              </a:buClr>
              <a:buSzPts val="1500"/>
              <a:buFont typeface="Noto Sans Symbols"/>
              <a:buChar char="■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一塊具備簡單I/O功能的電路板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2" marL="1143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36C09"/>
              </a:buClr>
              <a:buSzPts val="1500"/>
              <a:buFont typeface="Noto Sans Symbols"/>
              <a:buChar char="■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Broadcom BCM2836 system on a chip (SoC) 的ARM晶片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2" marL="1143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36C09"/>
              </a:buClr>
              <a:buSzPts val="1500"/>
              <a:buFont typeface="Noto Sans Symbols"/>
              <a:buChar char="■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一大堆的Linux 軟體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538CD5"/>
              </a:buClr>
              <a:buSzPts val="1680"/>
              <a:buFont typeface="Noto Sans Symbols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可以用來開發交互產品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2" marL="1143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36C09"/>
              </a:buClr>
              <a:buSzPts val="1500"/>
              <a:buFont typeface="Noto Sans Symbols"/>
              <a:buChar char="■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它可以讀取大量的開關和感測器信號，並且可以控制電燈、電機和其他各式各樣的物理設備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2" marL="1143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36C09"/>
              </a:buClr>
              <a:buSzPts val="1500"/>
              <a:buFont typeface="Noto Sans Symbols"/>
              <a:buChar char="■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也可以開發出與PC一樣的周邊裝置,也可以運行在Linux PC 上的軟體進行通信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538CD5"/>
              </a:buClr>
              <a:buSzPts val="1680"/>
              <a:buFont typeface="Noto Sans Symbols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程式開發環境的軟體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2" marL="1143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36C09"/>
              </a:buClr>
              <a:buSzPts val="1500"/>
              <a:buFont typeface="Noto Sans Symbols"/>
              <a:buChar char="■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從網上免費下載與使用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8"/>
          <p:cNvSpPr txBox="1"/>
          <p:nvPr>
            <p:ph idx="12" type="sldNum"/>
          </p:nvPr>
        </p:nvSpPr>
        <p:spPr>
          <a:xfrm>
            <a:off x="7704756" y="6356352"/>
            <a:ext cx="9820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4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Raspberry PI 硬體週邊</a:t>
            </a:r>
            <a:endParaRPr/>
          </a:p>
        </p:txBody>
      </p:sp>
      <p:pic>
        <p:nvPicPr>
          <p:cNvPr id="141" name="Google Shape;14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03648" y="1628800"/>
            <a:ext cx="6192688" cy="4523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Raspberry PI 硬體週邊</a:t>
            </a:r>
            <a:endParaRPr/>
          </a:p>
        </p:txBody>
      </p:sp>
      <p:pic>
        <p:nvPicPr>
          <p:cNvPr id="148" name="Google Shape;14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8246" y="2348880"/>
            <a:ext cx="4896544" cy="3193528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0"/>
          <p:cNvSpPr/>
          <p:nvPr/>
        </p:nvSpPr>
        <p:spPr>
          <a:xfrm>
            <a:off x="3347864" y="5975404"/>
            <a:ext cx="244500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Camera interface (CSI)</a:t>
            </a:r>
            <a:endParaRPr/>
          </a:p>
        </p:txBody>
      </p:sp>
      <p:sp>
        <p:nvSpPr>
          <p:cNvPr id="150" name="Google Shape;150;p20"/>
          <p:cNvSpPr/>
          <p:nvPr/>
        </p:nvSpPr>
        <p:spPr>
          <a:xfrm>
            <a:off x="179512" y="3375013"/>
            <a:ext cx="174060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Display interface</a:t>
            </a:r>
            <a:endParaRPr/>
          </a:p>
        </p:txBody>
      </p:sp>
      <p:sp>
        <p:nvSpPr>
          <p:cNvPr id="151" name="Google Shape;151;p20"/>
          <p:cNvSpPr/>
          <p:nvPr/>
        </p:nvSpPr>
        <p:spPr>
          <a:xfrm>
            <a:off x="5707852" y="5893532"/>
            <a:ext cx="307387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Combined 3.5mm audio jack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composite video</a:t>
            </a:r>
            <a:endParaRPr/>
          </a:p>
        </p:txBody>
      </p:sp>
      <p:sp>
        <p:nvSpPr>
          <p:cNvPr id="152" name="Google Shape;152;p20"/>
          <p:cNvSpPr/>
          <p:nvPr/>
        </p:nvSpPr>
        <p:spPr>
          <a:xfrm>
            <a:off x="2123728" y="1831665"/>
            <a:ext cx="171232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4572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40 GPIO pins</a:t>
            </a:r>
            <a:endParaRPr/>
          </a:p>
        </p:txBody>
      </p:sp>
      <p:sp>
        <p:nvSpPr>
          <p:cNvPr id="153" name="Google Shape;153;p20"/>
          <p:cNvSpPr/>
          <p:nvPr/>
        </p:nvSpPr>
        <p:spPr>
          <a:xfrm>
            <a:off x="6804248" y="4566089"/>
            <a:ext cx="1777731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4572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10M/100M </a:t>
            </a:r>
            <a:endParaRPr/>
          </a:p>
          <a:p>
            <a:pPr indent="0" lvl="1" marL="4572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Ethernet port</a:t>
            </a:r>
            <a:endParaRPr/>
          </a:p>
        </p:txBody>
      </p:sp>
      <p:sp>
        <p:nvSpPr>
          <p:cNvPr id="154" name="Google Shape;154;p20"/>
          <p:cNvSpPr/>
          <p:nvPr/>
        </p:nvSpPr>
        <p:spPr>
          <a:xfrm>
            <a:off x="7244790" y="3106515"/>
            <a:ext cx="119295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USB 2.0 *4</a:t>
            </a:r>
            <a:endParaRPr/>
          </a:p>
        </p:txBody>
      </p:sp>
      <p:sp>
        <p:nvSpPr>
          <p:cNvPr id="155" name="Google Shape;155;p20"/>
          <p:cNvSpPr/>
          <p:nvPr/>
        </p:nvSpPr>
        <p:spPr>
          <a:xfrm>
            <a:off x="35496" y="5533304"/>
            <a:ext cx="244500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Power supply</a:t>
            </a:r>
            <a:endParaRPr/>
          </a:p>
        </p:txBody>
      </p:sp>
      <p:sp>
        <p:nvSpPr>
          <p:cNvPr id="156" name="Google Shape;156;p20"/>
          <p:cNvSpPr/>
          <p:nvPr/>
        </p:nvSpPr>
        <p:spPr>
          <a:xfrm>
            <a:off x="2355122" y="5975404"/>
            <a:ext cx="115212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HDMI</a:t>
            </a:r>
            <a:endParaRPr/>
          </a:p>
        </p:txBody>
      </p:sp>
      <p:sp>
        <p:nvSpPr>
          <p:cNvPr id="157" name="Google Shape;157;p20"/>
          <p:cNvSpPr/>
          <p:nvPr/>
        </p:nvSpPr>
        <p:spPr>
          <a:xfrm>
            <a:off x="3059832" y="2474484"/>
            <a:ext cx="144016" cy="144016"/>
          </a:xfrm>
          <a:prstGeom prst="ellipse">
            <a:avLst/>
          </a:prstGeom>
          <a:solidFill>
            <a:schemeClr val="l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0"/>
          <p:cNvSpPr/>
          <p:nvPr/>
        </p:nvSpPr>
        <p:spPr>
          <a:xfrm>
            <a:off x="2635118" y="3776114"/>
            <a:ext cx="144016" cy="144016"/>
          </a:xfrm>
          <a:prstGeom prst="ellipse">
            <a:avLst/>
          </a:prstGeom>
          <a:solidFill>
            <a:schemeClr val="l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0"/>
          <p:cNvSpPr/>
          <p:nvPr/>
        </p:nvSpPr>
        <p:spPr>
          <a:xfrm>
            <a:off x="2915816" y="5135004"/>
            <a:ext cx="144016" cy="144016"/>
          </a:xfrm>
          <a:prstGeom prst="ellipse">
            <a:avLst/>
          </a:prstGeom>
          <a:solidFill>
            <a:schemeClr val="l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0"/>
          <p:cNvSpPr/>
          <p:nvPr/>
        </p:nvSpPr>
        <p:spPr>
          <a:xfrm>
            <a:off x="4067944" y="5149606"/>
            <a:ext cx="144016" cy="144016"/>
          </a:xfrm>
          <a:prstGeom prst="ellipse">
            <a:avLst/>
          </a:prstGeom>
          <a:solidFill>
            <a:schemeClr val="l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0"/>
          <p:cNvSpPr/>
          <p:nvPr/>
        </p:nvSpPr>
        <p:spPr>
          <a:xfrm>
            <a:off x="4716016" y="4923628"/>
            <a:ext cx="144016" cy="144016"/>
          </a:xfrm>
          <a:prstGeom prst="ellipse">
            <a:avLst/>
          </a:prstGeom>
          <a:solidFill>
            <a:schemeClr val="l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0"/>
          <p:cNvSpPr/>
          <p:nvPr/>
        </p:nvSpPr>
        <p:spPr>
          <a:xfrm>
            <a:off x="5215116" y="5149606"/>
            <a:ext cx="144016" cy="144016"/>
          </a:xfrm>
          <a:prstGeom prst="ellipse">
            <a:avLst/>
          </a:prstGeom>
          <a:solidFill>
            <a:schemeClr val="l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0"/>
          <p:cNvSpPr/>
          <p:nvPr/>
        </p:nvSpPr>
        <p:spPr>
          <a:xfrm>
            <a:off x="6482172" y="4779612"/>
            <a:ext cx="144016" cy="144016"/>
          </a:xfrm>
          <a:prstGeom prst="ellipse">
            <a:avLst/>
          </a:prstGeom>
          <a:solidFill>
            <a:schemeClr val="l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0"/>
          <p:cNvSpPr/>
          <p:nvPr/>
        </p:nvSpPr>
        <p:spPr>
          <a:xfrm>
            <a:off x="6502202" y="3726324"/>
            <a:ext cx="144016" cy="144016"/>
          </a:xfrm>
          <a:prstGeom prst="ellipse">
            <a:avLst/>
          </a:prstGeom>
          <a:solidFill>
            <a:schemeClr val="l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5" name="Google Shape;165;p20"/>
          <p:cNvCxnSpPr/>
          <p:nvPr/>
        </p:nvCxnSpPr>
        <p:spPr>
          <a:xfrm flipH="1" rot="10800000">
            <a:off x="6646218" y="3429000"/>
            <a:ext cx="1094134" cy="347114"/>
          </a:xfrm>
          <a:prstGeom prst="straightConnector1">
            <a:avLst/>
          </a:prstGeom>
          <a:noFill/>
          <a:ln cap="flat" cmpd="sng" w="31750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6" name="Google Shape;166;p20"/>
          <p:cNvCxnSpPr/>
          <p:nvPr/>
        </p:nvCxnSpPr>
        <p:spPr>
          <a:xfrm flipH="1" rot="10800000">
            <a:off x="6642471" y="4797152"/>
            <a:ext cx="723846" cy="35666"/>
          </a:xfrm>
          <a:prstGeom prst="straightConnector1">
            <a:avLst/>
          </a:prstGeom>
          <a:noFill/>
          <a:ln cap="flat" cmpd="sng" w="31750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7" name="Google Shape;167;p20"/>
          <p:cNvCxnSpPr/>
          <p:nvPr/>
        </p:nvCxnSpPr>
        <p:spPr>
          <a:xfrm rot="10800000">
            <a:off x="3131840" y="2138939"/>
            <a:ext cx="17155" cy="337520"/>
          </a:xfrm>
          <a:prstGeom prst="straightConnector1">
            <a:avLst/>
          </a:prstGeom>
          <a:noFill/>
          <a:ln cap="flat" cmpd="sng" w="31750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8" name="Google Shape;168;p20"/>
          <p:cNvCxnSpPr/>
          <p:nvPr/>
        </p:nvCxnSpPr>
        <p:spPr>
          <a:xfrm>
            <a:off x="1691680" y="3746235"/>
            <a:ext cx="950118" cy="101887"/>
          </a:xfrm>
          <a:prstGeom prst="straightConnector1">
            <a:avLst/>
          </a:prstGeom>
          <a:noFill/>
          <a:ln cap="flat" cmpd="sng" w="31750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9" name="Google Shape;169;p20"/>
          <p:cNvCxnSpPr/>
          <p:nvPr/>
        </p:nvCxnSpPr>
        <p:spPr>
          <a:xfrm flipH="1" rot="10800000">
            <a:off x="1821682" y="5225173"/>
            <a:ext cx="1094134" cy="347114"/>
          </a:xfrm>
          <a:prstGeom prst="straightConnector1">
            <a:avLst/>
          </a:prstGeom>
          <a:noFill/>
          <a:ln cap="flat" cmpd="sng" w="31750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0" name="Google Shape;170;p20"/>
          <p:cNvCxnSpPr/>
          <p:nvPr/>
        </p:nvCxnSpPr>
        <p:spPr>
          <a:xfrm flipH="1" rot="10800000">
            <a:off x="3203848" y="5279020"/>
            <a:ext cx="907107" cy="696384"/>
          </a:xfrm>
          <a:prstGeom prst="straightConnector1">
            <a:avLst/>
          </a:prstGeom>
          <a:noFill/>
          <a:ln cap="flat" cmpd="sng" w="31750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1" name="Google Shape;171;p20"/>
          <p:cNvCxnSpPr>
            <a:stCxn id="149" idx="0"/>
          </p:cNvCxnSpPr>
          <p:nvPr/>
        </p:nvCxnSpPr>
        <p:spPr>
          <a:xfrm flipH="1" rot="10800000">
            <a:off x="4570368" y="5071504"/>
            <a:ext cx="217800" cy="903900"/>
          </a:xfrm>
          <a:prstGeom prst="straightConnector1">
            <a:avLst/>
          </a:prstGeom>
          <a:noFill/>
          <a:ln cap="flat" cmpd="sng" w="31750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2" name="Google Shape;172;p20"/>
          <p:cNvCxnSpPr>
            <a:stCxn id="162" idx="5"/>
          </p:cNvCxnSpPr>
          <p:nvPr/>
        </p:nvCxnSpPr>
        <p:spPr>
          <a:xfrm>
            <a:off x="5338041" y="5272531"/>
            <a:ext cx="746100" cy="676800"/>
          </a:xfrm>
          <a:prstGeom prst="straightConnector1">
            <a:avLst/>
          </a:prstGeom>
          <a:noFill/>
          <a:ln cap="flat" cmpd="sng" w="31750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/>
          <p:nvPr>
            <p:ph type="title"/>
          </p:nvPr>
        </p:nvSpPr>
        <p:spPr>
          <a:xfrm>
            <a:off x="457200" y="485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Raspberry PI 硬體週邊</a:t>
            </a:r>
            <a:endParaRPr/>
          </a:p>
        </p:txBody>
      </p:sp>
      <p:pic>
        <p:nvPicPr>
          <p:cNvPr descr="http://www.raspberry-pi-geek.com/var/rpi/storage/images/archive/2015/14/testing-the-new-raspberry-pi-touchscreen-display/figure-3/21085-1-eng-US/Figure-3_lightbox.png" id="178" name="Google Shape;17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3668" y="2276872"/>
            <a:ext cx="5976664" cy="3984444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1"/>
          <p:cNvSpPr/>
          <p:nvPr/>
        </p:nvSpPr>
        <p:spPr>
          <a:xfrm>
            <a:off x="1587132" y="1988840"/>
            <a:ext cx="45720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Using Display interface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1"/>
          <p:cNvSpPr/>
          <p:nvPr/>
        </p:nvSpPr>
        <p:spPr>
          <a:xfrm>
            <a:off x="2051720" y="2564904"/>
            <a:ext cx="1800200" cy="1728192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佈景主題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佈景主題1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